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36"/>
  </p:notesMasterIdLst>
  <p:sldIdLst>
    <p:sldId id="289" r:id="rId2"/>
    <p:sldId id="256" r:id="rId3"/>
    <p:sldId id="257" r:id="rId4"/>
    <p:sldId id="258" r:id="rId5"/>
    <p:sldId id="262" r:id="rId6"/>
    <p:sldId id="283" r:id="rId7"/>
    <p:sldId id="264" r:id="rId8"/>
    <p:sldId id="286" r:id="rId9"/>
    <p:sldId id="287" r:id="rId10"/>
    <p:sldId id="285" r:id="rId11"/>
    <p:sldId id="259" r:id="rId12"/>
    <p:sldId id="260" r:id="rId13"/>
    <p:sldId id="261" r:id="rId14"/>
    <p:sldId id="281" r:id="rId15"/>
    <p:sldId id="282" r:id="rId16"/>
    <p:sldId id="263" r:id="rId17"/>
    <p:sldId id="265" r:id="rId18"/>
    <p:sldId id="284" r:id="rId19"/>
    <p:sldId id="288" r:id="rId20"/>
    <p:sldId id="267" r:id="rId21"/>
    <p:sldId id="266" r:id="rId22"/>
    <p:sldId id="268" r:id="rId23"/>
    <p:sldId id="270" r:id="rId24"/>
    <p:sldId id="271" r:id="rId25"/>
    <p:sldId id="291" r:id="rId26"/>
    <p:sldId id="290" r:id="rId27"/>
    <p:sldId id="273" r:id="rId28"/>
    <p:sldId id="274" r:id="rId29"/>
    <p:sldId id="275" r:id="rId30"/>
    <p:sldId id="276" r:id="rId31"/>
    <p:sldId id="277" r:id="rId32"/>
    <p:sldId id="278" r:id="rId33"/>
    <p:sldId id="280" r:id="rId34"/>
    <p:sldId id="27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666"/>
  </p:normalViewPr>
  <p:slideViewPr>
    <p:cSldViewPr snapToGrid="0" snapToObjects="1">
      <p:cViewPr>
        <p:scale>
          <a:sx n="75" d="100"/>
          <a:sy n="75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CFD58-E469-E94D-AFA7-8A7121E40EC1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3E8A3-33C0-2747-8BA5-0813B4F8D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3E8A3-33C0-2747-8BA5-0813B4F8DE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28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Project was based on research in Devanagari character recognition and convolutional neural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3E8A3-33C0-2747-8BA5-0813B4F8D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9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3E8A3-33C0-2747-8BA5-0813B4F8D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3E8A3-33C0-2747-8BA5-0813B4F8DE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2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8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0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2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10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83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2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6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10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9/12/20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80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36A3A7F6-2900-D149-9AB5-090E287D1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5" b="97843" l="3141" r="93342">
                        <a14:foregroundMark x1="12060" y1="19162" x2="5528" y2="21574"/>
                        <a14:foregroundMark x1="5528" y1="21574" x2="2010" y2="36168"/>
                        <a14:foregroundMark x1="2010" y1="36168" x2="3266" y2="43655"/>
                        <a14:foregroundMark x1="3266" y1="43655" x2="7538" y2="49365"/>
                        <a14:foregroundMark x1="7538" y1="49365" x2="13317" y2="51650"/>
                        <a14:foregroundMark x1="4271" y1="26015" x2="1256" y2="32234"/>
                        <a14:foregroundMark x1="1256" y1="32234" x2="3141" y2="39086"/>
                        <a14:foregroundMark x1="3141" y1="39086" x2="7789" y2="45812"/>
                        <a14:foregroundMark x1="28769" y1="6091" x2="64447" y2="3173"/>
                        <a14:foregroundMark x1="64447" y1="3173" x2="71231" y2="4315"/>
                        <a14:foregroundMark x1="71231" y1="4315" x2="82789" y2="14467"/>
                        <a14:foregroundMark x1="82789" y1="14467" x2="84799" y2="21827"/>
                        <a14:foregroundMark x1="84799" y1="21827" x2="82789" y2="40609"/>
                        <a14:foregroundMark x1="61935" y1="9391" x2="79397" y2="18528"/>
                        <a14:foregroundMark x1="79397" y1="18528" x2="89824" y2="28680"/>
                        <a14:foregroundMark x1="89824" y1="28680" x2="95352" y2="43909"/>
                        <a14:foregroundMark x1="95352" y1="43909" x2="93467" y2="68655"/>
                        <a14:foregroundMark x1="93467" y1="68655" x2="88819" y2="73604"/>
                        <a14:foregroundMark x1="88819" y1="73604" x2="80905" y2="76142"/>
                        <a14:foregroundMark x1="80905" y1="76142" x2="73869" y2="75888"/>
                        <a14:foregroundMark x1="73869" y1="75888" x2="61432" y2="68782"/>
                        <a14:foregroundMark x1="61432" y1="68782" x2="59673" y2="68274"/>
                        <a14:foregroundMark x1="53266" y1="81980" x2="54648" y2="95812"/>
                        <a14:foregroundMark x1="54648" y1="95812" x2="61558" y2="98858"/>
                        <a14:foregroundMark x1="61558" y1="98858" x2="68216" y2="97843"/>
                        <a14:foregroundMark x1="68216" y1="97843" x2="68719" y2="7868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r="-1" b="11246"/>
          <a:stretch/>
        </p:blipFill>
        <p:spPr>
          <a:xfrm>
            <a:off x="7531806" y="0"/>
            <a:ext cx="4790975" cy="4209631"/>
          </a:xfrm>
          <a:custGeom>
            <a:avLst/>
            <a:gdLst/>
            <a:ahLst/>
            <a:cxnLst/>
            <a:rect l="l" t="t" r="r" b="b"/>
            <a:pathLst>
              <a:path w="7100454" h="6238874">
                <a:moveTo>
                  <a:pt x="5221938" y="783"/>
                </a:moveTo>
                <a:cubicBezTo>
                  <a:pt x="5784158" y="15914"/>
                  <a:pt x="6301398" y="253541"/>
                  <a:pt x="6756828" y="979302"/>
                </a:cubicBezTo>
                <a:cubicBezTo>
                  <a:pt x="6870382" y="1160214"/>
                  <a:pt x="6969391" y="1352970"/>
                  <a:pt x="7057114" y="1554417"/>
                </a:cubicBezTo>
                <a:lnTo>
                  <a:pt x="7100454" y="1659685"/>
                </a:lnTo>
                <a:lnTo>
                  <a:pt x="7100454" y="6238874"/>
                </a:lnTo>
                <a:lnTo>
                  <a:pt x="0" y="6238874"/>
                </a:lnTo>
                <a:lnTo>
                  <a:pt x="14064" y="6003370"/>
                </a:lnTo>
                <a:cubicBezTo>
                  <a:pt x="69537" y="5262783"/>
                  <a:pt x="191580" y="4496548"/>
                  <a:pt x="334789" y="3724830"/>
                </a:cubicBezTo>
                <a:cubicBezTo>
                  <a:pt x="778352" y="1333290"/>
                  <a:pt x="2184944" y="696602"/>
                  <a:pt x="3836378" y="244282"/>
                </a:cubicBezTo>
                <a:cubicBezTo>
                  <a:pt x="4320163" y="111842"/>
                  <a:pt x="4784656" y="-10986"/>
                  <a:pt x="5221938" y="783"/>
                </a:cubicBez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BDAC3D-E056-3348-B0D0-1C9185BC8ADD}"/>
              </a:ext>
            </a:extLst>
          </p:cNvPr>
          <p:cNvSpPr txBox="1">
            <a:spLocks/>
          </p:cNvSpPr>
          <p:nvPr/>
        </p:nvSpPr>
        <p:spPr>
          <a:xfrm>
            <a:off x="1059267" y="1921416"/>
            <a:ext cx="7746605" cy="2047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MSc Big Data Science Project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458790-F5B6-9840-98B0-571C2A5A5EC8}"/>
              </a:ext>
            </a:extLst>
          </p:cNvPr>
          <p:cNvSpPr txBox="1">
            <a:spLocks/>
          </p:cNvSpPr>
          <p:nvPr/>
        </p:nvSpPr>
        <p:spPr>
          <a:xfrm>
            <a:off x="2397795" y="3547014"/>
            <a:ext cx="7746605" cy="6626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Paras Mani Gurung</a:t>
            </a:r>
          </a:p>
        </p:txBody>
      </p:sp>
    </p:spTree>
    <p:extLst>
      <p:ext uri="{BB962C8B-B14F-4D97-AF65-F5344CB8AC3E}">
        <p14:creationId xmlns:p14="http://schemas.microsoft.com/office/powerpoint/2010/main" val="3621592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42240"/>
            <a:ext cx="11285763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 Cont.…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A33A-AC40-044C-933E-2D21462C9D2E}"/>
              </a:ext>
            </a:extLst>
          </p:cNvPr>
          <p:cNvSpPr txBox="1"/>
          <p:nvPr/>
        </p:nvSpPr>
        <p:spPr>
          <a:xfrm>
            <a:off x="639537" y="1948200"/>
            <a:ext cx="1103811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 </a:t>
            </a:r>
            <a:r>
              <a:rPr lang="en-GB" sz="2400" b="1" dirty="0"/>
              <a:t>Calculating number of parameters in a CL</a:t>
            </a:r>
            <a:endParaRPr lang="en-GB" sz="2400" i="1" dirty="0"/>
          </a:p>
          <a:p>
            <a:r>
              <a:rPr lang="en-GB" sz="2400" i="1" dirty="0"/>
              <a:t>                               𝜌 = </a:t>
            </a:r>
            <a:r>
              <a:rPr lang="en-GB" sz="2400" i="1" dirty="0" err="1"/>
              <a:t>ω</a:t>
            </a:r>
            <a:r>
              <a:rPr lang="en-GB" sz="2400" i="1" baseline="-25000" dirty="0"/>
              <a:t>+  </a:t>
            </a:r>
            <a:r>
              <a:rPr lang="en-GB" sz="2400" i="1" dirty="0"/>
              <a:t>𝛽  	     	                    </a:t>
            </a:r>
            <a:endParaRPr lang="en-GB" sz="2400" dirty="0"/>
          </a:p>
          <a:p>
            <a:r>
              <a:rPr lang="en-GB" sz="2400" i="1" dirty="0"/>
              <a:t>                               𝜔 =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h</a:t>
            </a:r>
            <a:r>
              <a:rPr lang="en-GB" sz="2400" i="1" dirty="0"/>
              <a:t>×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l</a:t>
            </a:r>
            <a:r>
              <a:rPr lang="en-GB" sz="2400" i="1" dirty="0"/>
              <a:t> ×𝒞×𝒩                             </a:t>
            </a:r>
            <a:endParaRPr lang="en-GB" sz="2400" dirty="0"/>
          </a:p>
          <a:p>
            <a:r>
              <a:rPr lang="en-GB" sz="2400" i="1" dirty="0"/>
              <a:t>                               𝛽= 𝒩 </a:t>
            </a:r>
          </a:p>
          <a:p>
            <a:r>
              <a:rPr lang="en-GB" sz="2400" i="1" dirty="0"/>
              <a:t>		      𝜌=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h</a:t>
            </a:r>
            <a:r>
              <a:rPr lang="en-GB" sz="2400" i="1" dirty="0"/>
              <a:t>×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l</a:t>
            </a:r>
            <a:r>
              <a:rPr lang="en-GB" sz="2400" i="1" dirty="0"/>
              <a:t> ×𝒞×𝒩 + 𝒩                      </a:t>
            </a:r>
            <a:endParaRPr lang="en-GB" sz="2400" dirty="0"/>
          </a:p>
          <a:p>
            <a:r>
              <a:rPr lang="en-GB" sz="2400" i="1" dirty="0"/>
              <a:t>                              𝜌= 𝒩 (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h</a:t>
            </a:r>
            <a:r>
              <a:rPr lang="en-GB" sz="2400" i="1" dirty="0"/>
              <a:t>×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l</a:t>
            </a:r>
            <a:r>
              <a:rPr lang="en-GB" sz="2400" i="1" dirty="0"/>
              <a:t> ×𝒞 + 1)</a:t>
            </a:r>
          </a:p>
          <a:p>
            <a:endParaRPr lang="en-GB" sz="2400" dirty="0"/>
          </a:p>
          <a:p>
            <a:r>
              <a:rPr lang="en-GB" sz="2400" dirty="0"/>
              <a:t>where </a:t>
            </a:r>
            <a:r>
              <a:rPr lang="en-GB" sz="2400" i="1" dirty="0"/>
              <a:t>𝜌</a:t>
            </a:r>
            <a:r>
              <a:rPr lang="en-GB" sz="2400" dirty="0"/>
              <a:t> is the number of parameters, </a:t>
            </a:r>
            <a:r>
              <a:rPr lang="en-GB" sz="2400" i="1" dirty="0"/>
              <a:t>𝜔 </a:t>
            </a:r>
            <a:r>
              <a:rPr lang="en-GB" sz="2400" dirty="0"/>
              <a:t>is the number of weights, </a:t>
            </a:r>
            <a:r>
              <a:rPr lang="en-GB" sz="2400" i="1" dirty="0"/>
              <a:t>𝛽  </a:t>
            </a:r>
            <a:r>
              <a:rPr lang="en-GB" sz="2400" dirty="0"/>
              <a:t>is the number of bias,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h</a:t>
            </a:r>
            <a:r>
              <a:rPr lang="en-GB" sz="2400" dirty="0"/>
              <a:t>  is the height of the filter, </a:t>
            </a:r>
            <a:r>
              <a:rPr lang="en-GB" sz="2400" i="1" dirty="0" err="1"/>
              <a:t>ℱ</a:t>
            </a:r>
            <a:r>
              <a:rPr lang="en-GB" sz="2400" i="1" baseline="-25000" dirty="0" err="1"/>
              <a:t>l</a:t>
            </a:r>
            <a:r>
              <a:rPr lang="en-GB" sz="2400" i="1" dirty="0"/>
              <a:t>  </a:t>
            </a:r>
            <a:r>
              <a:rPr lang="en-GB" sz="2400" dirty="0"/>
              <a:t>is the length of the filter, </a:t>
            </a:r>
            <a:r>
              <a:rPr lang="en-GB" sz="2400" i="1" dirty="0"/>
              <a:t>𝒞 </a:t>
            </a:r>
            <a:r>
              <a:rPr lang="en-GB" sz="2400" dirty="0"/>
              <a:t> is the number of channels in the input and  </a:t>
            </a:r>
            <a:r>
              <a:rPr lang="en-GB" sz="2400" i="1" dirty="0"/>
              <a:t>𝒩 </a:t>
            </a:r>
            <a:r>
              <a:rPr lang="en-GB" sz="2400" dirty="0"/>
              <a:t> is the number of filters in the convolutional layer.   </a:t>
            </a:r>
          </a:p>
          <a:p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48549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1986-4B85-0049-9A53-85E964D7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60020"/>
            <a:ext cx="10668000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Previous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33CC2-3AF6-F247-8CEC-6E4F2B4FA2AE}"/>
              </a:ext>
            </a:extLst>
          </p:cNvPr>
          <p:cNvSpPr txBox="1"/>
          <p:nvPr/>
        </p:nvSpPr>
        <p:spPr>
          <a:xfrm>
            <a:off x="4226374" y="4819458"/>
            <a:ext cx="373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Their CNN 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A8B28-174A-3E49-8575-DEF986337BF3}"/>
              </a:ext>
            </a:extLst>
          </p:cNvPr>
          <p:cNvSpPr txBox="1"/>
          <p:nvPr/>
        </p:nvSpPr>
        <p:spPr>
          <a:xfrm>
            <a:off x="1020731" y="1358913"/>
            <a:ext cx="10150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2015,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err="1"/>
              <a:t>Sailesh</a:t>
            </a:r>
            <a:r>
              <a:rPr lang="en-US" sz="2400" dirty="0"/>
              <a:t> and his team introduced the large Devanagari Handwritten Character Dataset i.e. UCI HDCD.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They were also able to achieve the test accuracy of 98.47% on the dataset.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Use of 5x5 filters in convolutional layers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F60B8-0E6D-BA45-B4B5-47FD85FD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" y="5281123"/>
            <a:ext cx="11944257" cy="14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FECE1F-3402-7346-B587-0E62833F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4320"/>
            <a:ext cx="10668000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Previous Works Cont.…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3595CF9-7510-884E-B4EB-A3A42A39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61" y="3779855"/>
            <a:ext cx="7520976" cy="28899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5F39FA-D84A-F646-953E-908202D5A635}"/>
              </a:ext>
            </a:extLst>
          </p:cNvPr>
          <p:cNvSpPr txBox="1"/>
          <p:nvPr/>
        </p:nvSpPr>
        <p:spPr>
          <a:xfrm>
            <a:off x="3772787" y="3237916"/>
            <a:ext cx="3739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Their CNN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541F6-0D9E-7F42-AEF8-B14D8380DED1}"/>
              </a:ext>
            </a:extLst>
          </p:cNvPr>
          <p:cNvSpPr txBox="1"/>
          <p:nvPr/>
        </p:nvSpPr>
        <p:spPr>
          <a:xfrm>
            <a:off x="1194816" y="1878594"/>
            <a:ext cx="980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2019, Riya and her team obtained the test accuracy of 99.54% on the dataset.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400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C88A93-DCBB-024D-8A31-39FEB209F357}"/>
              </a:ext>
            </a:extLst>
          </p:cNvPr>
          <p:cNvSpPr txBox="1">
            <a:spLocks/>
          </p:cNvSpPr>
          <p:nvPr/>
        </p:nvSpPr>
        <p:spPr>
          <a:xfrm>
            <a:off x="762000" y="29883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Previous Works Cont.…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5545D-CC91-2D4B-A439-3BE72F076B36}"/>
              </a:ext>
            </a:extLst>
          </p:cNvPr>
          <p:cNvSpPr txBox="1"/>
          <p:nvPr/>
        </p:nvSpPr>
        <p:spPr>
          <a:xfrm>
            <a:off x="2784021" y="1262904"/>
            <a:ext cx="6623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Building efficient and light weight CNN architecture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9E3E0-34E7-1242-BD49-93FB8CB7C848}"/>
              </a:ext>
            </a:extLst>
          </p:cNvPr>
          <p:cNvSpPr txBox="1"/>
          <p:nvPr/>
        </p:nvSpPr>
        <p:spPr>
          <a:xfrm>
            <a:off x="275607" y="2346538"/>
            <a:ext cx="7302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In 2014, Springenberg’s team published their work on the simplicity and the effectiveness of a network.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With very lesser number of parameters was able to surpass the state-of-the-art test accuracy on the CIFAR-10 dataset and obtained comparable results on the CIFAR-100 and ImageNet dataset 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C71F67-A0AF-A347-90AA-B1D0CCE39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35" y="2346538"/>
            <a:ext cx="3189665" cy="4344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9E34FB-CED3-BB4F-A1A1-6A06096F127F}"/>
              </a:ext>
            </a:extLst>
          </p:cNvPr>
          <p:cNvSpPr txBox="1"/>
          <p:nvPr/>
        </p:nvSpPr>
        <p:spPr>
          <a:xfrm>
            <a:off x="7791599" y="1977206"/>
            <a:ext cx="373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Their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0191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C88A93-DCBB-024D-8A31-39FEB209F357}"/>
              </a:ext>
            </a:extLst>
          </p:cNvPr>
          <p:cNvSpPr txBox="1">
            <a:spLocks/>
          </p:cNvSpPr>
          <p:nvPr/>
        </p:nvSpPr>
        <p:spPr>
          <a:xfrm>
            <a:off x="628648" y="76296"/>
            <a:ext cx="10668000" cy="761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Previous Works Cont.…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5545D-CC91-2D4B-A439-3BE72F076B36}"/>
              </a:ext>
            </a:extLst>
          </p:cNvPr>
          <p:cNvSpPr txBox="1"/>
          <p:nvPr/>
        </p:nvSpPr>
        <p:spPr>
          <a:xfrm>
            <a:off x="2479696" y="1005815"/>
            <a:ext cx="6623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Building efficient and light weight CNN architecture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0B718-FE2C-434C-8AA7-C53720958C2A}"/>
              </a:ext>
            </a:extLst>
          </p:cNvPr>
          <p:cNvSpPr txBox="1"/>
          <p:nvPr/>
        </p:nvSpPr>
        <p:spPr>
          <a:xfrm>
            <a:off x="1120002" y="2373927"/>
            <a:ext cx="78023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2016,</a:t>
            </a:r>
          </a:p>
          <a:p>
            <a:r>
              <a:rPr lang="en-GB" sz="2400" dirty="0"/>
              <a:t>Iandola’s team introduced SqueezeNet which was able to achieve the AlexNet</a:t>
            </a:r>
            <a:r>
              <a:rPr lang="en-GB" sz="2400" b="1" dirty="0"/>
              <a:t>-</a:t>
            </a:r>
            <a:r>
              <a:rPr lang="en-GB" sz="2400" dirty="0"/>
              <a:t>level accuracy on ImageNet with 50 times fewer number of parameters.</a:t>
            </a:r>
          </a:p>
          <a:p>
            <a:endParaRPr lang="en-US" sz="24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502641E-EF53-6F44-8354-58CDE52E2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751" y="1294410"/>
            <a:ext cx="1333205" cy="5452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AF5BF0-36F1-474E-9023-A860F3001821}"/>
              </a:ext>
            </a:extLst>
          </p:cNvPr>
          <p:cNvSpPr txBox="1"/>
          <p:nvPr/>
        </p:nvSpPr>
        <p:spPr>
          <a:xfrm>
            <a:off x="9059636" y="867048"/>
            <a:ext cx="29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Their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8029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C88A93-DCBB-024D-8A31-39FEB209F357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Previous Works Cont.…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45545D-CC91-2D4B-A439-3BE72F076B36}"/>
              </a:ext>
            </a:extLst>
          </p:cNvPr>
          <p:cNvSpPr txBox="1"/>
          <p:nvPr/>
        </p:nvSpPr>
        <p:spPr>
          <a:xfrm>
            <a:off x="2784021" y="1274310"/>
            <a:ext cx="6623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Building efficient and light weight CNN architecture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FACA5-2F45-7C43-8468-9E6830FE46A6}"/>
              </a:ext>
            </a:extLst>
          </p:cNvPr>
          <p:cNvSpPr txBox="1"/>
          <p:nvPr/>
        </p:nvSpPr>
        <p:spPr>
          <a:xfrm>
            <a:off x="566928" y="2013480"/>
            <a:ext cx="108630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 2018, S.H. </a:t>
            </a:r>
            <a:r>
              <a:rPr lang="en-GB" sz="2400" dirty="0" err="1"/>
              <a:t>Hasanpour’s</a:t>
            </a:r>
            <a:r>
              <a:rPr lang="en-GB" sz="2400" dirty="0"/>
              <a:t> team introduced SimpleNet achieves state of the art result on CIFAR10 with 2 to 25 times fewer number of parameters and operations than the other deep CNN models.</a:t>
            </a:r>
          </a:p>
          <a:p>
            <a:endParaRPr lang="en-US" sz="24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B7E02B-09DB-BC46-8581-B91B76D89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" t="8047" b="3653"/>
          <a:stretch/>
        </p:blipFill>
        <p:spPr>
          <a:xfrm>
            <a:off x="2044723" y="3583140"/>
            <a:ext cx="8102551" cy="30687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FDCF06-3191-5148-AA85-126D5FA3CE72}"/>
              </a:ext>
            </a:extLst>
          </p:cNvPr>
          <p:cNvSpPr txBox="1"/>
          <p:nvPr/>
        </p:nvSpPr>
        <p:spPr>
          <a:xfrm>
            <a:off x="6695541" y="3777883"/>
            <a:ext cx="29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Their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771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89B73-DCE0-4E46-B7E4-0650BA1107D5}"/>
              </a:ext>
            </a:extLst>
          </p:cNvPr>
          <p:cNvSpPr txBox="1"/>
          <p:nvPr/>
        </p:nvSpPr>
        <p:spPr>
          <a:xfrm>
            <a:off x="658368" y="3940617"/>
            <a:ext cx="10897268" cy="2784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00050" indent="-342900">
              <a:lnSpc>
                <a:spcPct val="12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/>
              <a:t>The first 4 CLs (convolution layers) uses 3x3 filters and the remaining 2 CLs uses 1x1 filters.  2 max-pooling  is used one after 2</a:t>
            </a:r>
            <a:r>
              <a:rPr lang="en-US" sz="2400" baseline="30000" dirty="0"/>
              <a:t>nd</a:t>
            </a:r>
            <a:r>
              <a:rPr lang="en-US" sz="2400" dirty="0"/>
              <a:t>  CL and another after 4</a:t>
            </a:r>
            <a:r>
              <a:rPr lang="en-US" sz="2400" baseline="30000" dirty="0"/>
              <a:t>th</a:t>
            </a:r>
            <a:r>
              <a:rPr lang="en-US" sz="2400" dirty="0"/>
              <a:t> CL.</a:t>
            </a:r>
          </a:p>
          <a:p>
            <a:pPr marL="400050" indent="-342900">
              <a:lnSpc>
                <a:spcPct val="125000"/>
              </a:lnSpc>
              <a:spcAft>
                <a:spcPts val="600"/>
              </a:spcAft>
              <a:buFont typeface="Wingdings" pitchFamily="2" charset="2"/>
              <a:buChar char="Ø"/>
            </a:pPr>
            <a:r>
              <a:rPr lang="en-US" sz="2400" dirty="0"/>
              <a:t>After each convolution operation, BN (batched normalization) and activation function (ReLu) is being used. BN </a:t>
            </a:r>
            <a:r>
              <a:rPr lang="en-GB" sz="2400" dirty="0"/>
              <a:t>regularises the model.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B5ACC-7188-B844-B530-4A978751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0" y="266056"/>
            <a:ext cx="78867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b="1" dirty="0"/>
              <a:t>NepNet Architecture: Overview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072F1F1-F5A7-41C5-8CFF-9B42383FF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307" y="914400"/>
            <a:ext cx="3795329" cy="2272931"/>
          </a:xfrm>
          <a:custGeom>
            <a:avLst/>
            <a:gdLst>
              <a:gd name="connsiteX0" fmla="*/ 252822 w 466107"/>
              <a:gd name="connsiteY0" fmla="*/ 1539 h 328114"/>
              <a:gd name="connsiteX1" fmla="*/ 451641 w 466107"/>
              <a:gd name="connsiteY1" fmla="*/ 122177 h 328114"/>
              <a:gd name="connsiteX2" fmla="*/ 391790 w 466107"/>
              <a:gd name="connsiteY2" fmla="*/ 297430 h 328114"/>
              <a:gd name="connsiteX3" fmla="*/ 8614 w 466107"/>
              <a:gd name="connsiteY3" fmla="*/ 243252 h 328114"/>
              <a:gd name="connsiteX4" fmla="*/ 45897 w 466107"/>
              <a:gd name="connsiteY4" fmla="*/ 97302 h 328114"/>
              <a:gd name="connsiteX5" fmla="*/ 252822 w 466107"/>
              <a:gd name="connsiteY5" fmla="*/ 1539 h 32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107" h="328114">
                <a:moveTo>
                  <a:pt x="252822" y="1539"/>
                </a:moveTo>
                <a:cubicBezTo>
                  <a:pt x="335429" y="-10494"/>
                  <a:pt x="418848" y="49794"/>
                  <a:pt x="451641" y="122177"/>
                </a:cubicBezTo>
                <a:cubicBezTo>
                  <a:pt x="479697" y="184273"/>
                  <a:pt x="470594" y="255285"/>
                  <a:pt x="391790" y="297430"/>
                </a:cubicBezTo>
                <a:cubicBezTo>
                  <a:pt x="301077" y="345935"/>
                  <a:pt x="55935" y="343254"/>
                  <a:pt x="8614" y="243252"/>
                </a:cubicBezTo>
                <a:cubicBezTo>
                  <a:pt x="-12895" y="197678"/>
                  <a:pt x="8240" y="136766"/>
                  <a:pt x="45897" y="97302"/>
                </a:cubicBezTo>
                <a:cubicBezTo>
                  <a:pt x="98704" y="42064"/>
                  <a:pt x="181872" y="11950"/>
                  <a:pt x="252822" y="1539"/>
                </a:cubicBezTo>
                <a:close/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14" name="Picture 13" descr="A picture containing screenshot, table&#10;&#10;Description automatically generated">
            <a:extLst>
              <a:ext uri="{FF2B5EF4-FFF2-40B4-BE49-F238E27FC236}">
                <a16:creationId xmlns:a16="http://schemas.microsoft.com/office/drawing/2014/main" id="{5802C266-B689-6B41-9AAC-ABADB8FD9B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21" y="890835"/>
            <a:ext cx="10091158" cy="291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F49AD7-C30D-F047-B914-725C6BE56B50}"/>
              </a:ext>
            </a:extLst>
          </p:cNvPr>
          <p:cNvSpPr txBox="1"/>
          <p:nvPr/>
        </p:nvSpPr>
        <p:spPr>
          <a:xfrm>
            <a:off x="4599090" y="3320105"/>
            <a:ext cx="299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NepNet CNN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428666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5ACC-7188-B844-B530-4A978751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00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NepNet Architecture Overview Cont.…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39A13C-76D2-EC49-B913-A57C985E8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08511"/>
              </p:ext>
            </p:extLst>
          </p:nvPr>
        </p:nvGraphicFramePr>
        <p:xfrm>
          <a:off x="8148892" y="1623004"/>
          <a:ext cx="3669981" cy="3611991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753989">
                  <a:extLst>
                    <a:ext uri="{9D8B030D-6E8A-4147-A177-3AD203B41FA5}">
                      <a16:colId xmlns:a16="http://schemas.microsoft.com/office/drawing/2014/main" val="1990230611"/>
                    </a:ext>
                  </a:extLst>
                </a:gridCol>
                <a:gridCol w="753989">
                  <a:extLst>
                    <a:ext uri="{9D8B030D-6E8A-4147-A177-3AD203B41FA5}">
                      <a16:colId xmlns:a16="http://schemas.microsoft.com/office/drawing/2014/main" val="1407608363"/>
                    </a:ext>
                  </a:extLst>
                </a:gridCol>
                <a:gridCol w="753989">
                  <a:extLst>
                    <a:ext uri="{9D8B030D-6E8A-4147-A177-3AD203B41FA5}">
                      <a16:colId xmlns:a16="http://schemas.microsoft.com/office/drawing/2014/main" val="2538461360"/>
                    </a:ext>
                  </a:extLst>
                </a:gridCol>
                <a:gridCol w="753989">
                  <a:extLst>
                    <a:ext uri="{9D8B030D-6E8A-4147-A177-3AD203B41FA5}">
                      <a16:colId xmlns:a16="http://schemas.microsoft.com/office/drawing/2014/main" val="695656126"/>
                    </a:ext>
                  </a:extLst>
                </a:gridCol>
                <a:gridCol w="654025">
                  <a:extLst>
                    <a:ext uri="{9D8B030D-6E8A-4147-A177-3AD203B41FA5}">
                      <a16:colId xmlns:a16="http://schemas.microsoft.com/office/drawing/2014/main" val="1532725572"/>
                    </a:ext>
                  </a:extLst>
                </a:gridCol>
              </a:tblGrid>
              <a:tr h="342977">
                <a:tc rowSpan="2"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effectLst/>
                        </a:rPr>
                        <a:t>Layers</a:t>
                      </a:r>
                      <a:endParaRPr lang="en-GB" sz="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effectLst/>
                        </a:rPr>
                        <a:t>Architecture in detail</a:t>
                      </a:r>
                      <a:endParaRPr lang="en-GB" sz="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854158"/>
                  </a:ext>
                </a:extLst>
              </a:tr>
              <a:tr h="3325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effectLst/>
                        </a:rPr>
                        <a:t>Filters</a:t>
                      </a:r>
                      <a:endParaRPr lang="en-GB" sz="75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>
                          <a:effectLst/>
                        </a:rPr>
                        <a:t>No. of filters</a:t>
                      </a:r>
                      <a:endParaRPr lang="en-GB" sz="75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Padding</a:t>
                      </a:r>
                      <a:endParaRPr lang="en-GB" sz="75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Strides</a:t>
                      </a:r>
                      <a:endParaRPr lang="en-GB" sz="75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33782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</a:rPr>
                        <a:t>Conv-1</a:t>
                      </a:r>
                      <a:endParaRPr lang="en-GB" sz="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</a:rPr>
                        <a:t>3x3</a:t>
                      </a:r>
                      <a:endParaRPr lang="en-GB" sz="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64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0887353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Conv-2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 dirty="0">
                          <a:effectLst/>
                        </a:rPr>
                        <a:t>3x3</a:t>
                      </a:r>
                      <a:endParaRPr lang="en-GB" sz="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128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4787169"/>
                  </a:ext>
                </a:extLst>
              </a:tr>
              <a:tr h="498875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Max-Pooling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2x2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effectLst/>
                          <a:highlight>
                            <a:srgbClr val="A9A9A9"/>
                          </a:highlight>
                        </a:rPr>
                        <a:t> 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2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048671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Conv-3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3x3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256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2672041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Conv-4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3x3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512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365175"/>
                  </a:ext>
                </a:extLst>
              </a:tr>
              <a:tr h="498875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Max-Pooling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2x2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n-GB" sz="1200" b="1" dirty="0">
                        <a:effectLst/>
                        <a:highlight>
                          <a:srgbClr val="80808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 dirty="0">
                          <a:effectLst/>
                          <a:highlight>
                            <a:srgbClr val="808080"/>
                          </a:highlight>
                        </a:rPr>
                        <a:t> </a:t>
                      </a:r>
                      <a:endParaRPr lang="en-GB" sz="1200" b="1" dirty="0">
                        <a:effectLst/>
                        <a:highlight>
                          <a:srgbClr val="808080"/>
                        </a:highlight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2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066965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Conv-5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1x1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512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1020593"/>
                  </a:ext>
                </a:extLst>
              </a:tr>
              <a:tr h="243894"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Conv-6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00">
                          <a:effectLst/>
                        </a:rPr>
                        <a:t>1x1</a:t>
                      </a:r>
                      <a:endParaRPr lang="en-GB" sz="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512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Same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000">
                          <a:effectLst/>
                        </a:rPr>
                        <a:t>1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7675955"/>
                  </a:ext>
                </a:extLst>
              </a:tr>
              <a:tr h="227265">
                <a:tc gridSpan="5">
                  <a:txBody>
                    <a:bodyPr/>
                    <a:lstStyle/>
                    <a:p>
                      <a:pPr algn="ctr"/>
                      <a:r>
                        <a:rPr lang="en-GB" sz="1050">
                          <a:effectLst/>
                        </a:rPr>
                        <a:t>Global Average Pooling</a:t>
                      </a:r>
                      <a:endParaRPr lang="en-GB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712819"/>
                  </a:ext>
                </a:extLst>
              </a:tr>
              <a:tr h="248052">
                <a:tc gridSpan="5">
                  <a:txBody>
                    <a:bodyPr/>
                    <a:lstStyle/>
                    <a:p>
                      <a:pPr algn="ctr"/>
                      <a:r>
                        <a:rPr lang="en-GB" sz="1050" dirty="0">
                          <a:effectLst/>
                        </a:rPr>
                        <a:t>Classification (SoftMax)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68331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9A691D-CDA0-7645-A7F6-9D415A8745C1}"/>
              </a:ext>
            </a:extLst>
          </p:cNvPr>
          <p:cNvSpPr txBox="1"/>
          <p:nvPr/>
        </p:nvSpPr>
        <p:spPr>
          <a:xfrm>
            <a:off x="522514" y="2262811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The number of filters is doubled from one layer to another until the fifth CL.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The max-polling uses the 2x2 filters with the stride of 2 which reduces the feature map’s size into half.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911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7C84-215C-8B41-A124-EFEB9FF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07" y="0"/>
            <a:ext cx="10668000" cy="970598"/>
          </a:xfrm>
        </p:spPr>
        <p:txBody>
          <a:bodyPr/>
          <a:lstStyle/>
          <a:p>
            <a:pPr algn="ctr"/>
            <a:r>
              <a:rPr lang="en-US" b="1" dirty="0"/>
              <a:t>Dataset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9142A92-B36A-944D-8D84-2B601555A1E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44782" y="1617137"/>
            <a:ext cx="910243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effectLst/>
                <a:ea typeface="Times New Roman" panose="02020603050405020304" pitchFamily="18" charset="0"/>
              </a:rPr>
              <a:t>The proposed CNN architecture, NepNet has been tested on the DHCD introduced by A.K. Pant ‘s team.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endParaRPr lang="en-GB" altLang="en-US" sz="2400" dirty="0">
              <a:ea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en-GB" altLang="en-US" sz="2400" b="0" i="0" u="none" strike="noStrike" cap="none" normalizeH="0" baseline="0" dirty="0">
                <a:ln>
                  <a:noFill/>
                </a:ln>
                <a:effectLst/>
                <a:ea typeface="Times New Roman" panose="02020603050405020304" pitchFamily="18" charset="0"/>
              </a:rPr>
              <a:t>The dataset contains 92 thousand images of 46 different classes of Devanagari script 36 classes of consonant characters and 10 classes of numerals. </a:t>
            </a:r>
            <a:endParaRPr kumimoji="0" lang="en-GB" alt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B9C174-BD57-5940-8CA8-3D4ECE33C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60459"/>
              </p:ext>
            </p:extLst>
          </p:nvPr>
        </p:nvGraphicFramePr>
        <p:xfrm>
          <a:off x="801730" y="4661647"/>
          <a:ext cx="4384962" cy="1746891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270959">
                  <a:extLst>
                    <a:ext uri="{9D8B030D-6E8A-4147-A177-3AD203B41FA5}">
                      <a16:colId xmlns:a16="http://schemas.microsoft.com/office/drawing/2014/main" val="2422734675"/>
                    </a:ext>
                  </a:extLst>
                </a:gridCol>
                <a:gridCol w="1556502">
                  <a:extLst>
                    <a:ext uri="{9D8B030D-6E8A-4147-A177-3AD203B41FA5}">
                      <a16:colId xmlns:a16="http://schemas.microsoft.com/office/drawing/2014/main" val="1312705721"/>
                    </a:ext>
                  </a:extLst>
                </a:gridCol>
                <a:gridCol w="1557501">
                  <a:extLst>
                    <a:ext uri="{9D8B030D-6E8A-4147-A177-3AD203B41FA5}">
                      <a16:colId xmlns:a16="http://schemas.microsoft.com/office/drawing/2014/main" val="2994595089"/>
                    </a:ext>
                  </a:extLst>
                </a:gridCol>
              </a:tblGrid>
              <a:tr h="582702">
                <a:tc gridSpan="3"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UCI Devanagari Handwritten Character Dataset</a:t>
                      </a:r>
                      <a:endParaRPr lang="en-GB" sz="8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140328"/>
                  </a:ext>
                </a:extLst>
              </a:tr>
              <a:tr h="582702">
                <a:tc>
                  <a:txBody>
                    <a:bodyPr/>
                    <a:lstStyle/>
                    <a:p>
                      <a:pPr algn="l"/>
                      <a:r>
                        <a:rPr lang="en-GB" sz="1000" b="1">
                          <a:solidFill>
                            <a:schemeClr val="bg1"/>
                          </a:solidFill>
                          <a:effectLst/>
                        </a:rPr>
                        <a:t>Training size</a:t>
                      </a:r>
                      <a:endParaRPr lang="en-GB" sz="750" b="1" i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Validation size</a:t>
                      </a:r>
                      <a:endParaRPr lang="en-GB" sz="750" b="1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Testing size</a:t>
                      </a:r>
                      <a:endParaRPr lang="en-GB" sz="750" b="1" i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716164"/>
                  </a:ext>
                </a:extLst>
              </a:tr>
              <a:tr h="581487">
                <a:tc>
                  <a:txBody>
                    <a:bodyPr/>
                    <a:lstStyle/>
                    <a:p>
                      <a:pPr algn="just"/>
                      <a:r>
                        <a:rPr lang="en-US" sz="1000" b="1">
                          <a:solidFill>
                            <a:schemeClr val="bg1"/>
                          </a:solidFill>
                          <a:effectLst/>
                        </a:rPr>
                        <a:t>74290</a:t>
                      </a:r>
                      <a:endParaRPr lang="en-GB" sz="8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1">
                          <a:solidFill>
                            <a:schemeClr val="bg1"/>
                          </a:solidFill>
                          <a:effectLst/>
                        </a:rPr>
                        <a:t>3910</a:t>
                      </a:r>
                      <a:endParaRPr lang="en-GB" sz="12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13800</a:t>
                      </a: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1492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89D6176-51F2-444B-AA3C-ED6399BCA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082" y="4572000"/>
            <a:ext cx="4086412" cy="185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23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3F0E-A1BB-2A45-92AC-EA08AAE65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Data Pre-processing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2D14B-501A-904A-9789-C633DA644BB6}"/>
              </a:ext>
            </a:extLst>
          </p:cNvPr>
          <p:cNvSpPr txBox="1"/>
          <p:nvPr/>
        </p:nvSpPr>
        <p:spPr>
          <a:xfrm>
            <a:off x="1295400" y="2295435"/>
            <a:ext cx="96011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All the testing and training images are converted in the matrix format along with its class in arrays using the Python OpenCV library.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Both the training and test data are shuffled and saved by using Python pickle module.</a:t>
            </a:r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68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2BFD9023-7B0B-BF47-AF44-8295BA180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5" b="97843" l="3141" r="93342">
                        <a14:foregroundMark x1="12060" y1="19162" x2="5528" y2="21574"/>
                        <a14:foregroundMark x1="5528" y1="21574" x2="2010" y2="36168"/>
                        <a14:foregroundMark x1="2010" y1="36168" x2="3266" y2="43655"/>
                        <a14:foregroundMark x1="3266" y1="43655" x2="7538" y2="49365"/>
                        <a14:foregroundMark x1="7538" y1="49365" x2="13317" y2="51650"/>
                        <a14:foregroundMark x1="4271" y1="26015" x2="1256" y2="32234"/>
                        <a14:foregroundMark x1="1256" y1="32234" x2="3141" y2="39086"/>
                        <a14:foregroundMark x1="3141" y1="39086" x2="7789" y2="45812"/>
                        <a14:foregroundMark x1="28769" y1="6091" x2="64447" y2="3173"/>
                        <a14:foregroundMark x1="64447" y1="3173" x2="71231" y2="4315"/>
                        <a14:foregroundMark x1="71231" y1="4315" x2="82789" y2="14467"/>
                        <a14:foregroundMark x1="82789" y1="14467" x2="84799" y2="21827"/>
                        <a14:foregroundMark x1="84799" y1="21827" x2="82789" y2="40609"/>
                        <a14:foregroundMark x1="61935" y1="9391" x2="79397" y2="18528"/>
                        <a14:foregroundMark x1="79397" y1="18528" x2="89824" y2="28680"/>
                        <a14:foregroundMark x1="89824" y1="28680" x2="95352" y2="43909"/>
                        <a14:foregroundMark x1="95352" y1="43909" x2="93467" y2="68655"/>
                        <a14:foregroundMark x1="93467" y1="68655" x2="88819" y2="73604"/>
                        <a14:foregroundMark x1="88819" y1="73604" x2="80905" y2="76142"/>
                        <a14:foregroundMark x1="80905" y1="76142" x2="73869" y2="75888"/>
                        <a14:foregroundMark x1="73869" y1="75888" x2="61432" y2="68782"/>
                        <a14:foregroundMark x1="61432" y1="68782" x2="59673" y2="68274"/>
                        <a14:foregroundMark x1="53266" y1="81980" x2="54648" y2="95812"/>
                        <a14:foregroundMark x1="54648" y1="95812" x2="61558" y2="98858"/>
                        <a14:foregroundMark x1="61558" y1="98858" x2="68216" y2="97843"/>
                        <a14:foregroundMark x1="68216" y1="97843" x2="68719" y2="78680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r="-1" b="11246"/>
          <a:stretch/>
        </p:blipFill>
        <p:spPr>
          <a:xfrm>
            <a:off x="6792790" y="-115088"/>
            <a:ext cx="5399210" cy="4744062"/>
          </a:xfrm>
          <a:custGeom>
            <a:avLst/>
            <a:gdLst/>
            <a:ahLst/>
            <a:cxnLst/>
            <a:rect l="l" t="t" r="r" b="b"/>
            <a:pathLst>
              <a:path w="7100454" h="6238874">
                <a:moveTo>
                  <a:pt x="5221938" y="783"/>
                </a:moveTo>
                <a:cubicBezTo>
                  <a:pt x="5784158" y="15914"/>
                  <a:pt x="6301398" y="253541"/>
                  <a:pt x="6756828" y="979302"/>
                </a:cubicBezTo>
                <a:cubicBezTo>
                  <a:pt x="6870382" y="1160214"/>
                  <a:pt x="6969391" y="1352970"/>
                  <a:pt x="7057114" y="1554417"/>
                </a:cubicBezTo>
                <a:lnTo>
                  <a:pt x="7100454" y="1659685"/>
                </a:lnTo>
                <a:lnTo>
                  <a:pt x="7100454" y="6238874"/>
                </a:lnTo>
                <a:lnTo>
                  <a:pt x="0" y="6238874"/>
                </a:lnTo>
                <a:lnTo>
                  <a:pt x="14064" y="6003370"/>
                </a:lnTo>
                <a:cubicBezTo>
                  <a:pt x="69537" y="5262783"/>
                  <a:pt x="191580" y="4496548"/>
                  <a:pt x="334789" y="3724830"/>
                </a:cubicBezTo>
                <a:cubicBezTo>
                  <a:pt x="778352" y="1333290"/>
                  <a:pt x="2184944" y="696602"/>
                  <a:pt x="3836378" y="244282"/>
                </a:cubicBezTo>
                <a:cubicBezTo>
                  <a:pt x="4320163" y="111842"/>
                  <a:pt x="4784656" y="-10986"/>
                  <a:pt x="5221938" y="783"/>
                </a:cubicBezTo>
                <a:close/>
              </a:path>
            </a:pathLst>
          </a:custGeom>
        </p:spPr>
      </p:pic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A0F8916-44ED-4BA2-B4A8-BFF92E4B4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254705" y="-79298"/>
            <a:ext cx="6064089" cy="78105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4E12D-5253-E54A-8396-87FEF3211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728" y="640089"/>
            <a:ext cx="7109912" cy="2788911"/>
          </a:xfrm>
        </p:spPr>
        <p:txBody>
          <a:bodyPr>
            <a:noAutofit/>
          </a:bodyPr>
          <a:lstStyle/>
          <a:p>
            <a:pPr algn="l"/>
            <a:r>
              <a:rPr lang="en-US" sz="4400" b="1" dirty="0"/>
              <a:t>NepNet: Simple and efficient CNN model for Handwritten Devanagari Character recognition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4582FE-FABD-114F-827D-0FC9ACE1B614}"/>
              </a:ext>
            </a:extLst>
          </p:cNvPr>
          <p:cNvSpPr txBox="1">
            <a:spLocks/>
          </p:cNvSpPr>
          <p:nvPr/>
        </p:nvSpPr>
        <p:spPr>
          <a:xfrm>
            <a:off x="823158" y="3825952"/>
            <a:ext cx="8983460" cy="19465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/>
              <a:t>Research on Devanagari character Recognition and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3903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2075-B7CA-5B49-A060-7F4DFB68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300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Result and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760E8-833A-8B48-8464-32462FF593E6}"/>
              </a:ext>
            </a:extLst>
          </p:cNvPr>
          <p:cNvSpPr txBox="1"/>
          <p:nvPr/>
        </p:nvSpPr>
        <p:spPr>
          <a:xfrm>
            <a:off x="2773961" y="1950467"/>
            <a:ext cx="6644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proposed NepNet architecture obtained the test accuracy of 99.64% on the UCI HDCD (dataset).</a:t>
            </a:r>
          </a:p>
          <a:p>
            <a:endParaRPr lang="en-US" sz="240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30A5B85-B183-C843-B571-BC3723ACC3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3" y="4416356"/>
            <a:ext cx="4004481" cy="232734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D49CB6-38F4-9F48-85CD-2B4B149E53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494" y="4416355"/>
            <a:ext cx="4162762" cy="2327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336B6-8038-C847-AD1B-56F45B95CAD0}"/>
              </a:ext>
            </a:extLst>
          </p:cNvPr>
          <p:cNvSpPr txBox="1"/>
          <p:nvPr/>
        </p:nvSpPr>
        <p:spPr>
          <a:xfrm>
            <a:off x="3951014" y="5000416"/>
            <a:ext cx="400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Plotting of validation and training, accuracy and loss with number of epochs </a:t>
            </a:r>
          </a:p>
        </p:txBody>
      </p:sp>
    </p:spTree>
    <p:extLst>
      <p:ext uri="{BB962C8B-B14F-4D97-AF65-F5344CB8AC3E}">
        <p14:creationId xmlns:p14="http://schemas.microsoft.com/office/powerpoint/2010/main" val="100829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9FB0C-F916-8342-B71F-B1ACE18A22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67" y="1745602"/>
            <a:ext cx="4634204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5F7874-4BB2-194C-B5FE-CB12348AAC57}"/>
              </a:ext>
            </a:extLst>
          </p:cNvPr>
          <p:cNvSpPr txBox="1"/>
          <p:nvPr/>
        </p:nvSpPr>
        <p:spPr>
          <a:xfrm>
            <a:off x="7408767" y="1238190"/>
            <a:ext cx="4783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Summary of parameters of the NepNet 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1DD8D-E02D-4E44-87EA-DF46AB9D896B}"/>
              </a:ext>
            </a:extLst>
          </p:cNvPr>
          <p:cNvSpPr txBox="1"/>
          <p:nvPr/>
        </p:nvSpPr>
        <p:spPr>
          <a:xfrm>
            <a:off x="466531" y="1527244"/>
            <a:ext cx="68113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Example of calculation numbers of parameters in a CL</a:t>
            </a:r>
          </a:p>
          <a:p>
            <a:pPr algn="ctr"/>
            <a:endParaRPr lang="en-GB" sz="2400" dirty="0"/>
          </a:p>
          <a:p>
            <a:r>
              <a:rPr lang="en-GB" sz="2000" dirty="0"/>
              <a:t>In convolution layer-1:</a:t>
            </a:r>
          </a:p>
          <a:p>
            <a:r>
              <a:rPr lang="en-GB" sz="2000" dirty="0"/>
              <a:t>height of the filter</a:t>
            </a:r>
            <a:r>
              <a:rPr lang="en-GB" sz="2000" i="1" dirty="0"/>
              <a:t> (</a:t>
            </a:r>
            <a:r>
              <a:rPr lang="en-GB" sz="2000" i="1" dirty="0" err="1"/>
              <a:t>ℱ</a:t>
            </a:r>
            <a:r>
              <a:rPr lang="en-GB" sz="2000" i="1" baseline="-25000" dirty="0" err="1"/>
              <a:t>h</a:t>
            </a:r>
            <a:r>
              <a:rPr lang="en-GB" sz="2000" dirty="0"/>
              <a:t> ) =  3</a:t>
            </a:r>
          </a:p>
          <a:p>
            <a:r>
              <a:rPr lang="en-GB" sz="2000" dirty="0"/>
              <a:t>length of the filter (</a:t>
            </a:r>
            <a:r>
              <a:rPr lang="en-GB" sz="2000" i="1" dirty="0" err="1"/>
              <a:t>ℱ</a:t>
            </a:r>
            <a:r>
              <a:rPr lang="en-GB" sz="2000" i="1" baseline="-25000" dirty="0" err="1"/>
              <a:t>l</a:t>
            </a:r>
            <a:r>
              <a:rPr lang="en-GB" sz="2000" i="1" baseline="-25000" dirty="0"/>
              <a:t> </a:t>
            </a:r>
            <a:r>
              <a:rPr lang="en-GB" sz="2000" i="1" dirty="0"/>
              <a:t> </a:t>
            </a:r>
            <a:r>
              <a:rPr lang="en-GB" sz="2000" dirty="0"/>
              <a:t>) = 3</a:t>
            </a:r>
          </a:p>
          <a:p>
            <a:r>
              <a:rPr lang="en-GB" sz="2000" dirty="0"/>
              <a:t>number of filters (</a:t>
            </a:r>
            <a:r>
              <a:rPr lang="en-GB" sz="2000" i="1" dirty="0"/>
              <a:t>𝒩</a:t>
            </a:r>
            <a:r>
              <a:rPr lang="en-GB" sz="2000" dirty="0"/>
              <a:t>) = 64</a:t>
            </a:r>
          </a:p>
          <a:p>
            <a:r>
              <a:rPr lang="en-GB" sz="2000" dirty="0"/>
              <a:t>number of channels in the input (</a:t>
            </a:r>
            <a:r>
              <a:rPr lang="en-GB" sz="2000" i="1" dirty="0"/>
              <a:t>𝒞</a:t>
            </a:r>
            <a:r>
              <a:rPr lang="en-GB" sz="2000" dirty="0"/>
              <a:t>)</a:t>
            </a:r>
            <a:r>
              <a:rPr lang="en-GB" sz="2000" i="1" dirty="0"/>
              <a:t> </a:t>
            </a:r>
            <a:r>
              <a:rPr lang="en-GB" sz="2000" dirty="0"/>
              <a:t>= 1</a:t>
            </a:r>
          </a:p>
          <a:p>
            <a:r>
              <a:rPr lang="en-GB" sz="2000" dirty="0"/>
              <a:t>Now using the formula,</a:t>
            </a:r>
          </a:p>
          <a:p>
            <a:r>
              <a:rPr lang="en-GB" sz="2000" dirty="0"/>
              <a:t>          parameters, </a:t>
            </a:r>
            <a:r>
              <a:rPr lang="en-GB" sz="2000" i="1" dirty="0"/>
              <a:t>𝜌= 𝒩 (</a:t>
            </a:r>
            <a:r>
              <a:rPr lang="en-GB" sz="2000" i="1" dirty="0" err="1"/>
              <a:t>ℱ</a:t>
            </a:r>
            <a:r>
              <a:rPr lang="en-GB" sz="2000" i="1" baseline="-25000" dirty="0" err="1"/>
              <a:t>h</a:t>
            </a:r>
            <a:r>
              <a:rPr lang="en-GB" sz="2000" i="1" dirty="0"/>
              <a:t>× </a:t>
            </a:r>
            <a:r>
              <a:rPr lang="en-GB" sz="2000" i="1" dirty="0" err="1"/>
              <a:t>ℱ</a:t>
            </a:r>
            <a:r>
              <a:rPr lang="en-GB" sz="2000" i="1" baseline="-25000" dirty="0" err="1"/>
              <a:t>l</a:t>
            </a:r>
            <a:r>
              <a:rPr lang="en-GB" sz="2000" i="1" dirty="0"/>
              <a:t> ×𝒞 + 1)         </a:t>
            </a:r>
            <a:endParaRPr lang="en-GB" sz="2000" dirty="0"/>
          </a:p>
          <a:p>
            <a:r>
              <a:rPr lang="en-GB" sz="2000" dirty="0"/>
              <a:t>		        p= 64 (3 x 3 x 1 + 1)</a:t>
            </a:r>
          </a:p>
          <a:p>
            <a:r>
              <a:rPr lang="en-GB" sz="2000" dirty="0"/>
              <a:t>		        p= 640</a:t>
            </a:r>
          </a:p>
          <a:p>
            <a:pPr algn="ctr"/>
            <a:endParaRPr lang="en-GB" sz="2400" dirty="0"/>
          </a:p>
          <a:p>
            <a:pPr algn="ctr"/>
            <a:r>
              <a:rPr lang="en-GB" sz="2400" dirty="0"/>
              <a:t>NepNet consists total of 1,841,276 trainable parameters </a:t>
            </a:r>
            <a:endParaRPr lang="en-US" sz="2400" dirty="0"/>
          </a:p>
          <a:p>
            <a:endParaRPr lang="en-GB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DF02EC7-1F16-EC47-A283-422571E8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17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Result and Analysis Cont.…</a:t>
            </a:r>
          </a:p>
        </p:txBody>
      </p:sp>
    </p:spTree>
    <p:extLst>
      <p:ext uri="{BB962C8B-B14F-4D97-AF65-F5344CB8AC3E}">
        <p14:creationId xmlns:p14="http://schemas.microsoft.com/office/powerpoint/2010/main" val="378278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2075-B7CA-5B49-A060-7F4DFB68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717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Result and Analysis Cont.…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937D02-3A62-C241-ABF0-80BE775B2D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8959725"/>
              </p:ext>
            </p:extLst>
          </p:nvPr>
        </p:nvGraphicFramePr>
        <p:xfrm>
          <a:off x="127819" y="1584853"/>
          <a:ext cx="4765438" cy="50525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9222">
                  <a:extLst>
                    <a:ext uri="{9D8B030D-6E8A-4147-A177-3AD203B41FA5}">
                      <a16:colId xmlns:a16="http://schemas.microsoft.com/office/drawing/2014/main" val="3739999839"/>
                    </a:ext>
                  </a:extLst>
                </a:gridCol>
                <a:gridCol w="1226460">
                  <a:extLst>
                    <a:ext uri="{9D8B030D-6E8A-4147-A177-3AD203B41FA5}">
                      <a16:colId xmlns:a16="http://schemas.microsoft.com/office/drawing/2014/main" val="2956401679"/>
                    </a:ext>
                  </a:extLst>
                </a:gridCol>
                <a:gridCol w="1379622">
                  <a:extLst>
                    <a:ext uri="{9D8B030D-6E8A-4147-A177-3AD203B41FA5}">
                      <a16:colId xmlns:a16="http://schemas.microsoft.com/office/drawing/2014/main" val="3795543197"/>
                    </a:ext>
                  </a:extLst>
                </a:gridCol>
                <a:gridCol w="920134">
                  <a:extLst>
                    <a:ext uri="{9D8B030D-6E8A-4147-A177-3AD203B41FA5}">
                      <a16:colId xmlns:a16="http://schemas.microsoft.com/office/drawing/2014/main" val="1229616046"/>
                    </a:ext>
                  </a:extLst>
                </a:gridCol>
              </a:tblGrid>
              <a:tr h="304119">
                <a:tc gridSpan="4"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Classification Accuracy and Error rate</a:t>
                      </a:r>
                      <a:endParaRPr lang="en-GB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509838"/>
                  </a:ext>
                </a:extLst>
              </a:tr>
              <a:tr h="500962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Models</a:t>
                      </a:r>
                      <a:endParaRPr lang="en-GB" sz="10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Accuracy</a:t>
                      </a:r>
                      <a:br>
                        <a:rPr lang="en-GB" sz="1100" b="1" dirty="0">
                          <a:effectLst/>
                        </a:rPr>
                      </a:br>
                      <a:r>
                        <a:rPr lang="en-GB" sz="1100" b="1" dirty="0">
                          <a:effectLst/>
                        </a:rPr>
                        <a:t>     (%)</a:t>
                      </a:r>
                      <a:endParaRPr lang="en-GB" sz="1000" b="1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effectLst/>
                        </a:rPr>
                        <a:t>parameters</a:t>
                      </a:r>
                      <a:endParaRPr lang="en-GB" sz="100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GB" sz="1100" b="1">
                          <a:effectLst/>
                        </a:rPr>
                      </a:br>
                      <a:r>
                        <a:rPr lang="en-GB" sz="1100" b="1">
                          <a:effectLst/>
                        </a:rPr>
                        <a:t>Layers</a:t>
                      </a:r>
                      <a:endParaRPr lang="en-GB" sz="1000" b="1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097833"/>
                  </a:ext>
                </a:extLst>
              </a:tr>
              <a:tr h="390518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LeNet-5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br>
                        <a:rPr lang="en-GB" sz="1100" b="1" dirty="0">
                          <a:effectLst/>
                        </a:rPr>
                      </a:br>
                      <a:r>
                        <a:rPr lang="en-GB" sz="1100" b="1" dirty="0">
                          <a:effectLst/>
                        </a:rPr>
                        <a:t>95.42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~0.7M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7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18745"/>
                  </a:ext>
                </a:extLst>
              </a:tr>
              <a:tr h="540805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ResNet-18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99.47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~11M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18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98568"/>
                  </a:ext>
                </a:extLst>
              </a:tr>
              <a:tr h="538069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ResNet-34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99.42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~21M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34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026284"/>
                  </a:ext>
                </a:extLst>
              </a:tr>
              <a:tr h="360537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AlexNet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97.84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~61M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8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879244"/>
                  </a:ext>
                </a:extLst>
              </a:tr>
              <a:tr h="360537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DesnseNet-121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99.60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~7.9M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121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351424"/>
                  </a:ext>
                </a:extLst>
              </a:tr>
              <a:tr h="360537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Inception-v3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99.56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~26M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42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50558"/>
                  </a:ext>
                </a:extLst>
              </a:tr>
              <a:tr h="360537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A.K Pant et al.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99.47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~2M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3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18642"/>
                  </a:ext>
                </a:extLst>
              </a:tr>
              <a:tr h="667949"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DevNet (Riya Guha et al.)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99.54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~4M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5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189773"/>
                  </a:ext>
                </a:extLst>
              </a:tr>
              <a:tr h="667949">
                <a:tc>
                  <a:txBody>
                    <a:bodyPr/>
                    <a:lstStyle/>
                    <a:p>
                      <a:pPr algn="l"/>
                      <a:r>
                        <a:rPr lang="en-US" sz="1100" b="1">
                          <a:effectLst/>
                        </a:rPr>
                        <a:t>Proposed Model (NepNet)</a:t>
                      </a:r>
                      <a:endParaRPr lang="en-GB" sz="10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 </a:t>
                      </a:r>
                      <a:endParaRPr lang="en-GB" sz="1600" b="1">
                        <a:effectLst/>
                      </a:endParaRPr>
                    </a:p>
                    <a:p>
                      <a:pPr algn="l"/>
                      <a:r>
                        <a:rPr lang="en-GB" sz="1100" b="1">
                          <a:effectLst/>
                        </a:rPr>
                        <a:t>99.62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>
                          <a:effectLst/>
                        </a:rPr>
                        <a:t>1,841,276</a:t>
                      </a:r>
                      <a:endParaRPr lang="en-GB" sz="16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effectLst/>
                        </a:rPr>
                        <a:t> </a:t>
                      </a:r>
                      <a:endParaRPr lang="en-GB" sz="1600" b="1" dirty="0">
                        <a:effectLst/>
                      </a:endParaRPr>
                    </a:p>
                    <a:p>
                      <a:pPr algn="l"/>
                      <a:r>
                        <a:rPr lang="en-GB" sz="1100" b="1" dirty="0">
                          <a:effectLst/>
                        </a:rPr>
                        <a:t>6</a:t>
                      </a:r>
                      <a:endParaRPr lang="en-GB" sz="16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1314" marR="61314" marT="0" marB="0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6213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C31E71-7A35-CC44-8F41-E097F406ABFE}"/>
              </a:ext>
            </a:extLst>
          </p:cNvPr>
          <p:cNvSpPr txBox="1"/>
          <p:nvPr/>
        </p:nvSpPr>
        <p:spPr>
          <a:xfrm>
            <a:off x="5045658" y="2090172"/>
            <a:ext cx="70185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Table shows comparison of Test Accuracy and number of parameter with other models on the dataset 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We can see that with the lesser number of trainable parameters, NepNet has achieved the highest test accuracy rate.</a:t>
            </a:r>
          </a:p>
        </p:txBody>
      </p:sp>
    </p:spTree>
    <p:extLst>
      <p:ext uri="{BB962C8B-B14F-4D97-AF65-F5344CB8AC3E}">
        <p14:creationId xmlns:p14="http://schemas.microsoft.com/office/powerpoint/2010/main" val="19464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EE3B-A637-B34E-925C-BC58D78E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8900"/>
            <a:ext cx="11201400" cy="1524000"/>
          </a:xfrm>
        </p:spPr>
        <p:txBody>
          <a:bodyPr/>
          <a:lstStyle/>
          <a:p>
            <a:pPr algn="ctr"/>
            <a:r>
              <a:rPr lang="en-US" b="1" dirty="0"/>
              <a:t>Development of NepNet based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490654-4744-D94B-AAF3-45C442A50267}"/>
              </a:ext>
            </a:extLst>
          </p:cNvPr>
          <p:cNvSpPr txBox="1"/>
          <p:nvPr/>
        </p:nvSpPr>
        <p:spPr>
          <a:xfrm>
            <a:off x="6782982" y="2405098"/>
            <a:ext cx="38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 of the web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55953F-7113-EC4A-B9CE-E824FDEC63A7}"/>
              </a:ext>
            </a:extLst>
          </p:cNvPr>
          <p:cNvSpPr txBox="1"/>
          <p:nvPr/>
        </p:nvSpPr>
        <p:spPr>
          <a:xfrm>
            <a:off x="228600" y="3429000"/>
            <a:ext cx="49175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Enables users to draw Devanagari characters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Predicts the drawn characters using NepNet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r>
              <a:rPr lang="en-US" sz="2400" dirty="0"/>
              <a:t>Developed by using Gradio library.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3E7AE-3D3C-1341-A388-8BB91EBD4A26}"/>
              </a:ext>
            </a:extLst>
          </p:cNvPr>
          <p:cNvSpPr txBox="1"/>
          <p:nvPr/>
        </p:nvSpPr>
        <p:spPr>
          <a:xfrm>
            <a:off x="3524160" y="1694527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Character Recognition web system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A3BB55-5203-064E-AC39-55AA30FF1E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52" y="3393456"/>
            <a:ext cx="5677079" cy="30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EE3B-A637-B34E-925C-BC58D78E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3547"/>
            <a:ext cx="11201400" cy="1524000"/>
          </a:xfrm>
        </p:spPr>
        <p:txBody>
          <a:bodyPr/>
          <a:lstStyle/>
          <a:p>
            <a:pPr algn="ctr"/>
            <a:r>
              <a:rPr lang="en-US" b="1" dirty="0"/>
              <a:t>Development of NepNet based Applications Cont.…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0B087-8009-F745-A9D2-B8B3F54351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48" y="3244334"/>
            <a:ext cx="5760762" cy="32431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568FC-B8C1-2540-98E3-825BC521BD09}"/>
              </a:ext>
            </a:extLst>
          </p:cNvPr>
          <p:cNvSpPr txBox="1"/>
          <p:nvPr/>
        </p:nvSpPr>
        <p:spPr>
          <a:xfrm>
            <a:off x="7187019" y="2701042"/>
            <a:ext cx="38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Interface of the web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22A4F7-E3FB-EA4A-9A34-9085266160C0}"/>
              </a:ext>
            </a:extLst>
          </p:cNvPr>
          <p:cNvSpPr txBox="1"/>
          <p:nvPr/>
        </p:nvSpPr>
        <p:spPr>
          <a:xfrm>
            <a:off x="335237" y="3429000"/>
            <a:ext cx="5760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Enables users to upload image with Devanagari word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Predicts the  word in the image using NepNet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E3397-FFEE-E242-A9E5-9EB8F85A9E9A}"/>
              </a:ext>
            </a:extLst>
          </p:cNvPr>
          <p:cNvSpPr txBox="1"/>
          <p:nvPr/>
        </p:nvSpPr>
        <p:spPr>
          <a:xfrm>
            <a:off x="3025396" y="1692629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Word Recognition web system</a:t>
            </a:r>
          </a:p>
        </p:txBody>
      </p:sp>
    </p:spTree>
    <p:extLst>
      <p:ext uri="{BB962C8B-B14F-4D97-AF65-F5344CB8AC3E}">
        <p14:creationId xmlns:p14="http://schemas.microsoft.com/office/powerpoint/2010/main" val="224878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EE3B-A637-B34E-925C-BC58D78E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3547"/>
            <a:ext cx="11201400" cy="1524000"/>
          </a:xfrm>
        </p:spPr>
        <p:txBody>
          <a:bodyPr/>
          <a:lstStyle/>
          <a:p>
            <a:pPr algn="ctr"/>
            <a:r>
              <a:rPr lang="en-US" b="1" dirty="0"/>
              <a:t>Development of NepNet based Applications Cont.…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E3397-FFEE-E242-A9E5-9EB8F85A9E9A}"/>
              </a:ext>
            </a:extLst>
          </p:cNvPr>
          <p:cNvSpPr txBox="1"/>
          <p:nvPr/>
        </p:nvSpPr>
        <p:spPr>
          <a:xfrm>
            <a:off x="3025396" y="1692629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Inside Word Recognition web system</a:t>
            </a:r>
          </a:p>
        </p:txBody>
      </p:sp>
      <p:pic>
        <p:nvPicPr>
          <p:cNvPr id="7" name="Picture 6" descr="A picture containing holding, person, person, standing&#10;&#10;Description automatically generated">
            <a:extLst>
              <a:ext uri="{FF2B5EF4-FFF2-40B4-BE49-F238E27FC236}">
                <a16:creationId xmlns:a16="http://schemas.microsoft.com/office/drawing/2014/main" id="{18A9A547-AB9A-AE4E-A287-295989B0F1C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66" y="2741311"/>
            <a:ext cx="1269316" cy="115817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FB6D88-4748-3C47-90CC-B6B59032E5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04" y="2743741"/>
            <a:ext cx="1269316" cy="115817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88FCF9-A132-E548-8E07-9E428EE34F2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64" y="2758484"/>
            <a:ext cx="2003622" cy="1158171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A93F09-FC1E-4C49-BDDA-5900179102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58" y="2794126"/>
            <a:ext cx="1825694" cy="1094870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5B1104-7F31-9943-9AC9-87908674C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349" y="5141613"/>
            <a:ext cx="2503351" cy="10449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AFE1A3-5979-9148-BD6A-1C524CBC3D13}"/>
              </a:ext>
            </a:extLst>
          </p:cNvPr>
          <p:cNvSpPr txBox="1"/>
          <p:nvPr/>
        </p:nvSpPr>
        <p:spPr>
          <a:xfrm>
            <a:off x="1531075" y="3189914"/>
            <a:ext cx="1507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Preprocessing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66840D-CCB1-8446-9656-F8F952471874}"/>
              </a:ext>
            </a:extLst>
          </p:cNvPr>
          <p:cNvSpPr txBox="1"/>
          <p:nvPr/>
        </p:nvSpPr>
        <p:spPr>
          <a:xfrm>
            <a:off x="4440148" y="3104080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4FDA0A-CF08-324E-B2E7-1DC6142C73C1}"/>
              </a:ext>
            </a:extLst>
          </p:cNvPr>
          <p:cNvSpPr txBox="1"/>
          <p:nvPr/>
        </p:nvSpPr>
        <p:spPr>
          <a:xfrm>
            <a:off x="8132014" y="3189914"/>
            <a:ext cx="156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Dika removal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07E182-C809-E24F-8899-9AF02497DD36}"/>
              </a:ext>
            </a:extLst>
          </p:cNvPr>
          <p:cNvSpPr txBox="1"/>
          <p:nvPr/>
        </p:nvSpPr>
        <p:spPr>
          <a:xfrm>
            <a:off x="8702476" y="4478460"/>
            <a:ext cx="16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Segmentation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3F7A4F-734C-4841-96F7-F3FBCB7A6A60}"/>
              </a:ext>
            </a:extLst>
          </p:cNvPr>
          <p:cNvCxnSpPr/>
          <p:nvPr/>
        </p:nvCxnSpPr>
        <p:spPr>
          <a:xfrm>
            <a:off x="1763486" y="3104080"/>
            <a:ext cx="1045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5C6F3EE-E7DA-8C4A-B40D-98F3CBC2D965}"/>
              </a:ext>
            </a:extLst>
          </p:cNvPr>
          <p:cNvCxnSpPr/>
          <p:nvPr/>
        </p:nvCxnSpPr>
        <p:spPr>
          <a:xfrm>
            <a:off x="4585985" y="2982160"/>
            <a:ext cx="1045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84DC30-F248-744B-BF1C-311B45258026}"/>
              </a:ext>
            </a:extLst>
          </p:cNvPr>
          <p:cNvCxnSpPr/>
          <p:nvPr/>
        </p:nvCxnSpPr>
        <p:spPr>
          <a:xfrm>
            <a:off x="8423802" y="2933737"/>
            <a:ext cx="1045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F44B3F-8401-D147-8C57-7A5ECA2FE7A6}"/>
              </a:ext>
            </a:extLst>
          </p:cNvPr>
          <p:cNvCxnSpPr>
            <a:cxnSpLocks/>
          </p:cNvCxnSpPr>
          <p:nvPr/>
        </p:nvCxnSpPr>
        <p:spPr>
          <a:xfrm>
            <a:off x="10607405" y="4060431"/>
            <a:ext cx="0" cy="10811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4B2BBB-C71C-C843-9D61-C4F038933E72}"/>
              </a:ext>
            </a:extLst>
          </p:cNvPr>
          <p:cNvCxnSpPr>
            <a:cxnSpLocks/>
          </p:cNvCxnSpPr>
          <p:nvPr/>
        </p:nvCxnSpPr>
        <p:spPr>
          <a:xfrm flipH="1">
            <a:off x="6096000" y="5664101"/>
            <a:ext cx="281728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3D3D28-B05A-6B4C-B8A1-63303800DF12}"/>
              </a:ext>
            </a:extLst>
          </p:cNvPr>
          <p:cNvSpPr txBox="1"/>
          <p:nvPr/>
        </p:nvSpPr>
        <p:spPr>
          <a:xfrm>
            <a:off x="6318133" y="5129690"/>
            <a:ext cx="263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NepNet for recognition</a:t>
            </a:r>
          </a:p>
        </p:txBody>
      </p:sp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2B81B8-12BF-6942-AA62-F96563B6313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27" y="4345656"/>
            <a:ext cx="4546767" cy="2329464"/>
          </a:xfrm>
          <a:prstGeom prst="rect">
            <a:avLst/>
          </a:prstGeom>
        </p:spPr>
      </p:pic>
      <p:sp>
        <p:nvSpPr>
          <p:cNvPr id="30" name="Text Box 265">
            <a:extLst>
              <a:ext uri="{FF2B5EF4-FFF2-40B4-BE49-F238E27FC236}">
                <a16:creationId xmlns:a16="http://schemas.microsoft.com/office/drawing/2014/main" id="{5E42AAC7-D4EB-0542-B96E-9EB51687B59E}"/>
              </a:ext>
            </a:extLst>
          </p:cNvPr>
          <p:cNvSpPr txBox="1"/>
          <p:nvPr/>
        </p:nvSpPr>
        <p:spPr>
          <a:xfrm>
            <a:off x="2808514" y="6194449"/>
            <a:ext cx="1294384" cy="3600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400"/>
              </a:spcBef>
              <a:spcAft>
                <a:spcPts val="1000"/>
              </a:spcAft>
              <a:tabLst>
                <a:tab pos="338455" algn="l"/>
              </a:tabLst>
            </a:pPr>
            <a:r>
              <a:rPr lang="en-GB" sz="1600" b="1" dirty="0">
                <a:solidFill>
                  <a:schemeClr val="bg1"/>
                </a:solidFill>
                <a:ea typeface="SimSun" panose="02010600030101010101" pitchFamily="2" charset="-122"/>
              </a:rPr>
              <a:t>Output</a:t>
            </a:r>
            <a:r>
              <a:rPr lang="en-GB" sz="1600" b="1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31" name="Text Box 265">
            <a:extLst>
              <a:ext uri="{FF2B5EF4-FFF2-40B4-BE49-F238E27FC236}">
                <a16:creationId xmlns:a16="http://schemas.microsoft.com/office/drawing/2014/main" id="{951E9E6E-E2C2-3F43-8CE1-C1FC31136160}"/>
              </a:ext>
            </a:extLst>
          </p:cNvPr>
          <p:cNvSpPr txBox="1"/>
          <p:nvPr/>
        </p:nvSpPr>
        <p:spPr>
          <a:xfrm>
            <a:off x="428669" y="3582551"/>
            <a:ext cx="1294384" cy="360012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400"/>
              </a:spcBef>
              <a:spcAft>
                <a:spcPts val="1000"/>
              </a:spcAft>
              <a:tabLst>
                <a:tab pos="338455" algn="l"/>
              </a:tabLst>
            </a:pPr>
            <a:r>
              <a:rPr lang="en-GB" sz="1600" b="1" dirty="0">
                <a:solidFill>
                  <a:schemeClr val="bg1"/>
                </a:solidFill>
                <a:ea typeface="SimSun" panose="02010600030101010101" pitchFamily="2" charset="-122"/>
              </a:rPr>
              <a:t>Input</a:t>
            </a:r>
            <a:r>
              <a:rPr lang="en-GB" sz="1600" b="1" dirty="0">
                <a:solidFill>
                  <a:schemeClr val="bg1"/>
                </a:solidFill>
                <a:effectLst/>
                <a:ea typeface="SimSun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97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EE3B-A637-B34E-925C-BC58D78ED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83547"/>
            <a:ext cx="11201400" cy="1524000"/>
          </a:xfrm>
        </p:spPr>
        <p:txBody>
          <a:bodyPr/>
          <a:lstStyle/>
          <a:p>
            <a:pPr algn="ctr"/>
            <a:r>
              <a:rPr lang="en-US" b="1" dirty="0"/>
              <a:t>Development of NepNet based Applications Cont.…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568FC-B8C1-2540-98E3-825BC521BD09}"/>
              </a:ext>
            </a:extLst>
          </p:cNvPr>
          <p:cNvSpPr txBox="1"/>
          <p:nvPr/>
        </p:nvSpPr>
        <p:spPr>
          <a:xfrm>
            <a:off x="4034257" y="4489882"/>
            <a:ext cx="363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the word recognition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E3397-FFEE-E242-A9E5-9EB8F85A9E9A}"/>
              </a:ext>
            </a:extLst>
          </p:cNvPr>
          <p:cNvSpPr txBox="1"/>
          <p:nvPr/>
        </p:nvSpPr>
        <p:spPr>
          <a:xfrm>
            <a:off x="3025396" y="1692629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Word Recognition web system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9BEA72-797E-F944-9E37-E6E06297990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54" y="3484559"/>
            <a:ext cx="4366846" cy="201064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58CA3-3F7A-724D-9E4C-4969348BBA9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8" y="3523789"/>
            <a:ext cx="3998519" cy="201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775-3565-0444-8F86-5C3E8B6D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01600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Evaluation of the Work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DB14DF-D409-3848-8C69-2D5D65B95092}"/>
              </a:ext>
            </a:extLst>
          </p:cNvPr>
          <p:cNvSpPr txBox="1"/>
          <p:nvPr/>
        </p:nvSpPr>
        <p:spPr>
          <a:xfrm>
            <a:off x="1534632" y="1502872"/>
            <a:ext cx="912273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 /Highlight</a:t>
            </a:r>
          </a:p>
          <a:p>
            <a:endParaRPr lang="en-US" sz="2400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The test accuracy obtained by NepNet 99.64% has surpassed all the model’s accuracy on the dataset. </a:t>
            </a:r>
          </a:p>
          <a:p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With the fewer number of convolutional layers and trainable parameters, it has able to achieve such high-test accuracy on the dataset </a:t>
            </a:r>
          </a:p>
          <a:p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The developed web application demonstrate how NepNet can be applied in the various applications.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942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775-3565-0444-8F86-5C3E8B6D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01600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Evaluation of the Work Cont.…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E8DFC-8332-7348-AB02-5B1DD12174ED}"/>
              </a:ext>
            </a:extLst>
          </p:cNvPr>
          <p:cNvSpPr txBox="1"/>
          <p:nvPr/>
        </p:nvSpPr>
        <p:spPr>
          <a:xfrm>
            <a:off x="1390650" y="1871328"/>
            <a:ext cx="91313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Weakness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The absence of Devanagari vowel characters in the used UCI Devanagari handwritten character dataset, has made the trained NepNet model incomplete.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The developed applications are just to demonstrate the efficiency and use of NepNet in a computer-vision based OCR system. However, they don’t have much practical use.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6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775-3565-0444-8F86-5C3E8B6D3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01600"/>
            <a:ext cx="10668000" cy="1524000"/>
          </a:xfrm>
        </p:spPr>
        <p:txBody>
          <a:bodyPr/>
          <a:lstStyle/>
          <a:p>
            <a:pPr algn="ctr"/>
            <a:r>
              <a:rPr lang="en-US" b="1" dirty="0"/>
              <a:t>Further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E0B376-9004-4A4F-B91B-D7C03B03A0AF}"/>
              </a:ext>
            </a:extLst>
          </p:cNvPr>
          <p:cNvSpPr txBox="1"/>
          <p:nvPr/>
        </p:nvSpPr>
        <p:spPr>
          <a:xfrm>
            <a:off x="1618217" y="1751860"/>
            <a:ext cx="86761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Vowels Characters to be added to the dataset and train the NepNet on it.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Further research can be done in the segmentation of the words with half characters and vowels combined characters.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Then, extend the work from segmenting characters of a word to segmenting characters of paragraphs and a page.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0D5AF46-A561-964E-8776-1CBF7330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0" y="5629934"/>
            <a:ext cx="4025900" cy="115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A4A4EC-1C1A-8D4D-A6DB-E1754F568553}"/>
              </a:ext>
            </a:extLst>
          </p:cNvPr>
          <p:cNvSpPr txBox="1"/>
          <p:nvPr/>
        </p:nvSpPr>
        <p:spPr>
          <a:xfrm>
            <a:off x="68817" y="5792196"/>
            <a:ext cx="3633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Examples of word with half characters and combined characters</a:t>
            </a:r>
          </a:p>
        </p:txBody>
      </p:sp>
    </p:spTree>
    <p:extLst>
      <p:ext uri="{BB962C8B-B14F-4D97-AF65-F5344CB8AC3E}">
        <p14:creationId xmlns:p14="http://schemas.microsoft.com/office/powerpoint/2010/main" val="17150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1C170-DC18-1247-9FCC-8C95EA38F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520700"/>
            <a:ext cx="10668000" cy="946148"/>
          </a:xfrm>
        </p:spPr>
        <p:txBody>
          <a:bodyPr>
            <a:normAutofit/>
          </a:bodyPr>
          <a:lstStyle/>
          <a:p>
            <a:r>
              <a:rPr lang="en-US" sz="4400" b="1" dirty="0"/>
              <a:t>Motivation/Problem Definition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4AD00-7766-2D4E-8A28-9FAD817BE07F}"/>
              </a:ext>
            </a:extLst>
          </p:cNvPr>
          <p:cNvSpPr txBox="1"/>
          <p:nvPr/>
        </p:nvSpPr>
        <p:spPr>
          <a:xfrm>
            <a:off x="2006409" y="2439000"/>
            <a:ext cx="3168000" cy="193899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98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Not much of research conducted in the Devanagari Handwritten Character Recognition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A10F6-F447-DD40-BC6C-90AEADA2C421}"/>
              </a:ext>
            </a:extLst>
          </p:cNvPr>
          <p:cNvSpPr txBox="1"/>
          <p:nvPr/>
        </p:nvSpPr>
        <p:spPr>
          <a:xfrm>
            <a:off x="6827520" y="2453107"/>
            <a:ext cx="3358071" cy="169277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698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Use of Acknowledged Deep CNN models results in heavy computing cost and memory usage </a:t>
            </a:r>
          </a:p>
        </p:txBody>
      </p:sp>
    </p:spTree>
    <p:extLst>
      <p:ext uri="{BB962C8B-B14F-4D97-AF65-F5344CB8AC3E}">
        <p14:creationId xmlns:p14="http://schemas.microsoft.com/office/powerpoint/2010/main" val="62191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2CE-7E52-AA46-A523-6859C83A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2400"/>
            <a:ext cx="10668000" cy="1524000"/>
          </a:xfrm>
        </p:spPr>
        <p:txBody>
          <a:bodyPr/>
          <a:lstStyle/>
          <a:p>
            <a:pPr algn="ctr"/>
            <a:r>
              <a:rPr lang="en-GB" b="1" dirty="0"/>
              <a:t>Legal, Social Ethical Issues and Sustainability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3CA46-8BED-F744-A54F-6AFF3297D350}"/>
              </a:ext>
            </a:extLst>
          </p:cNvPr>
          <p:cNvSpPr txBox="1"/>
          <p:nvPr/>
        </p:nvSpPr>
        <p:spPr>
          <a:xfrm>
            <a:off x="1259958" y="2573079"/>
            <a:ext cx="967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Devanagari OCR applications are most likely to be operate in the countries, Nepal and India </a:t>
            </a:r>
          </a:p>
          <a:p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Must be aware of Data Protection Act in those countries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The developed OCR applications must handle the data from the users with users consent and lawfully.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F8E0AB-1F7F-7A4C-BF33-FEFA9D4918E0}"/>
              </a:ext>
            </a:extLst>
          </p:cNvPr>
          <p:cNvSpPr txBox="1"/>
          <p:nvPr/>
        </p:nvSpPr>
        <p:spPr>
          <a:xfrm>
            <a:off x="2737351" y="1663074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Legal Issue</a:t>
            </a:r>
          </a:p>
        </p:txBody>
      </p:sp>
    </p:spTree>
    <p:extLst>
      <p:ext uri="{BB962C8B-B14F-4D97-AF65-F5344CB8AC3E}">
        <p14:creationId xmlns:p14="http://schemas.microsoft.com/office/powerpoint/2010/main" val="274443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2CE-7E52-AA46-A523-6859C83A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2400"/>
            <a:ext cx="10668000" cy="1524000"/>
          </a:xfrm>
        </p:spPr>
        <p:txBody>
          <a:bodyPr/>
          <a:lstStyle/>
          <a:p>
            <a:pPr algn="ctr"/>
            <a:r>
              <a:rPr lang="en-GB" b="1" dirty="0"/>
              <a:t>Legal, Social Ethical Issues and Sustainability </a:t>
            </a:r>
            <a:r>
              <a:rPr lang="en-US" b="1" dirty="0"/>
              <a:t>Cont.…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E8E226-5AA4-2247-9264-0BF2E77DBFE4}"/>
              </a:ext>
            </a:extLst>
          </p:cNvPr>
          <p:cNvSpPr txBox="1"/>
          <p:nvPr/>
        </p:nvSpPr>
        <p:spPr>
          <a:xfrm>
            <a:off x="1259958" y="2794270"/>
            <a:ext cx="9672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People might question on the system’s error rate or accuracy on the task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/>
              <a:t>It is very crucial to minimize the error rate of the developed application and promote effective of the system.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E1678C-8F07-4D4B-A33C-19F10967B61D}"/>
              </a:ext>
            </a:extLst>
          </p:cNvPr>
          <p:cNvSpPr txBox="1"/>
          <p:nvPr/>
        </p:nvSpPr>
        <p:spPr>
          <a:xfrm>
            <a:off x="2737351" y="1663074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Social Ethical Issue</a:t>
            </a:r>
          </a:p>
        </p:txBody>
      </p:sp>
    </p:spTree>
    <p:extLst>
      <p:ext uri="{BB962C8B-B14F-4D97-AF65-F5344CB8AC3E}">
        <p14:creationId xmlns:p14="http://schemas.microsoft.com/office/powerpoint/2010/main" val="6841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832CE-7E52-AA46-A523-6859C83A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152400"/>
            <a:ext cx="10668000" cy="1524000"/>
          </a:xfrm>
        </p:spPr>
        <p:txBody>
          <a:bodyPr/>
          <a:lstStyle/>
          <a:p>
            <a:pPr algn="ctr"/>
            <a:r>
              <a:rPr lang="en-GB" b="1" dirty="0"/>
              <a:t>Legal, Social Ethical Issues and Sustainability </a:t>
            </a:r>
            <a:r>
              <a:rPr lang="en-US" b="1" dirty="0"/>
              <a:t>Cont.…</a:t>
            </a:r>
            <a:r>
              <a:rPr lang="en-GB" b="1" dirty="0"/>
              <a:t> 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E87B1-342E-2646-8618-509D3C39AFAF}"/>
              </a:ext>
            </a:extLst>
          </p:cNvPr>
          <p:cNvSpPr txBox="1"/>
          <p:nvPr/>
        </p:nvSpPr>
        <p:spPr>
          <a:xfrm>
            <a:off x="1422401" y="2523300"/>
            <a:ext cx="96720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Thee governments in Nepal and most states of India has recently planned to move to paperless administration.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2400" dirty="0"/>
              <a:t>Character recognition system is still fresh subject for Devanagari script 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sz="2400" dirty="0"/>
          </a:p>
          <a:p>
            <a:pPr marL="285750" indent="-285750">
              <a:buFont typeface="Wingdings" pitchFamily="2" charset="2"/>
              <a:buChar char="Ø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1B62B-B154-1A4B-9EFE-4DD4FD12E20D}"/>
              </a:ext>
            </a:extLst>
          </p:cNvPr>
          <p:cNvSpPr txBox="1"/>
          <p:nvPr/>
        </p:nvSpPr>
        <p:spPr>
          <a:xfrm>
            <a:off x="2737351" y="1663074"/>
            <a:ext cx="567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Sustainability</a:t>
            </a:r>
          </a:p>
        </p:txBody>
      </p:sp>
    </p:spTree>
    <p:extLst>
      <p:ext uri="{BB962C8B-B14F-4D97-AF65-F5344CB8AC3E}">
        <p14:creationId xmlns:p14="http://schemas.microsoft.com/office/powerpoint/2010/main" val="248726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 picture containing orange, table, plate, oranges&#10;&#10;Description automatically generated">
            <a:extLst>
              <a:ext uri="{FF2B5EF4-FFF2-40B4-BE49-F238E27FC236}">
                <a16:creationId xmlns:a16="http://schemas.microsoft.com/office/drawing/2014/main" id="{2E8259C9-9613-1847-9CE2-2A285EEE3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0" b="13445"/>
          <a:stretch/>
        </p:blipFill>
        <p:spPr>
          <a:xfrm>
            <a:off x="3137517" y="2517825"/>
            <a:ext cx="6381077" cy="36766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D2C8E-24F0-8C46-A9D3-E64DF184D7BF}"/>
              </a:ext>
            </a:extLst>
          </p:cNvPr>
          <p:cNvSpPr/>
          <p:nvPr/>
        </p:nvSpPr>
        <p:spPr>
          <a:xfrm>
            <a:off x="2089095" y="391317"/>
            <a:ext cx="7675391" cy="167866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370445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D8FC7E-742C-4B53-B6FF-F19F8EDA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1928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, person, indoor, wearing&#10;&#10;Description automatically generated">
            <a:extLst>
              <a:ext uri="{FF2B5EF4-FFF2-40B4-BE49-F238E27FC236}">
                <a16:creationId xmlns:a16="http://schemas.microsoft.com/office/drawing/2014/main" id="{28565F4B-1FCE-1E40-800C-59504B5D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6" y="111336"/>
            <a:ext cx="11733060" cy="6635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F48DA5-C050-194A-A0ED-E2B0A4F73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7759" y="1786694"/>
            <a:ext cx="8009146" cy="9237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 Questions </a:t>
            </a:r>
          </a:p>
        </p:txBody>
      </p:sp>
    </p:spTree>
    <p:extLst>
      <p:ext uri="{BB962C8B-B14F-4D97-AF65-F5344CB8AC3E}">
        <p14:creationId xmlns:p14="http://schemas.microsoft.com/office/powerpoint/2010/main" val="148707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E2C4-39D5-9446-8105-A7F7B150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360" y="162561"/>
            <a:ext cx="8280400" cy="109727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Project’s Aim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7100FF0-F65D-5848-BEA9-0AEF2CC7F549}"/>
              </a:ext>
            </a:extLst>
          </p:cNvPr>
          <p:cNvSpPr/>
          <p:nvPr/>
        </p:nvSpPr>
        <p:spPr>
          <a:xfrm>
            <a:off x="3718562" y="1564640"/>
            <a:ext cx="4693920" cy="2296159"/>
          </a:xfrm>
          <a:prstGeom prst="ellipse">
            <a:avLst/>
          </a:prstGeom>
          <a:ln w="635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Build customised CNN model for recognition of the Devanagari handwritten characters </a:t>
            </a:r>
          </a:p>
          <a:p>
            <a:pPr algn="ctr"/>
            <a:endParaRPr lang="en-US" sz="20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920E51-CF98-884C-840C-E6ADCDB11DCC}"/>
              </a:ext>
            </a:extLst>
          </p:cNvPr>
          <p:cNvSpPr/>
          <p:nvPr/>
        </p:nvSpPr>
        <p:spPr>
          <a:xfrm>
            <a:off x="264160" y="4165600"/>
            <a:ext cx="4511040" cy="2600960"/>
          </a:xfrm>
          <a:prstGeom prst="ellipse">
            <a:avLst/>
          </a:prstGeom>
          <a:ln w="635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That uses a smaller number of parameters which reduces the computing cost, memory usage and storage space </a:t>
            </a:r>
          </a:p>
          <a:p>
            <a:pPr algn="ctr"/>
            <a:endParaRPr lang="en-US" sz="2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B399B83-2D61-7449-9092-7369D892CF0A}"/>
              </a:ext>
            </a:extLst>
          </p:cNvPr>
          <p:cNvSpPr/>
          <p:nvPr/>
        </p:nvSpPr>
        <p:spPr>
          <a:xfrm>
            <a:off x="7416802" y="4419601"/>
            <a:ext cx="4297680" cy="2438399"/>
          </a:xfrm>
          <a:prstGeom prst="ellipse">
            <a:avLst/>
          </a:prstGeom>
          <a:ln w="635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Achieves higher test accuracy rate </a:t>
            </a:r>
          </a:p>
          <a:p>
            <a:pPr algn="ctr"/>
            <a:endParaRPr lang="en-US" sz="20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958425-6D39-974B-A112-F2A4149451BC}"/>
              </a:ext>
            </a:extLst>
          </p:cNvPr>
          <p:cNvCxnSpPr>
            <a:cxnSpLocks/>
          </p:cNvCxnSpPr>
          <p:nvPr/>
        </p:nvCxnSpPr>
        <p:spPr>
          <a:xfrm flipH="1">
            <a:off x="3088640" y="3544802"/>
            <a:ext cx="1310637" cy="62079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C66464-C4AF-924C-ACBD-DD8BD2EF1F16}"/>
              </a:ext>
            </a:extLst>
          </p:cNvPr>
          <p:cNvCxnSpPr>
            <a:cxnSpLocks/>
          </p:cNvCxnSpPr>
          <p:nvPr/>
        </p:nvCxnSpPr>
        <p:spPr>
          <a:xfrm>
            <a:off x="7762244" y="3544802"/>
            <a:ext cx="1097280" cy="874799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04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42717"/>
            <a:ext cx="10956471" cy="1313944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43F4DA-B030-8548-85E4-3D83CC293751}"/>
              </a:ext>
            </a:extLst>
          </p:cNvPr>
          <p:cNvSpPr txBox="1"/>
          <p:nvPr/>
        </p:nvSpPr>
        <p:spPr>
          <a:xfrm>
            <a:off x="1151163" y="1356661"/>
            <a:ext cx="10278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CNN is a feed-forward neural network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Has achieved huge success in the field of large-scale image and video recognition</a:t>
            </a:r>
            <a:r>
              <a:rPr lang="en-GB" sz="2400" dirty="0"/>
              <a:t> 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A simple CNN consists of convolution layers with activation function, pooling layers, fully connected layers and a classifier at the end. </a:t>
            </a:r>
          </a:p>
        </p:txBody>
      </p:sp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E9AA82D-E65A-9F4B-9AA5-4305EA1F9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4269439"/>
            <a:ext cx="83439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42240"/>
            <a:ext cx="11285763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 Cont.…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A33A-AC40-044C-933E-2D21462C9D2E}"/>
              </a:ext>
            </a:extLst>
          </p:cNvPr>
          <p:cNvSpPr txBox="1"/>
          <p:nvPr/>
        </p:nvSpPr>
        <p:spPr>
          <a:xfrm>
            <a:off x="812471" y="1369368"/>
            <a:ext cx="105670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In a convolution layer, filters are applied to extract the relevant features from the input image and is passed to next layer in the network.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After every convolution operation activation function is applied.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 Activation function is needed for using stochastic gradient descent with backpropagation of errors to train network.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CD1DB3B-42A2-6B4D-886A-B823D199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7" y="4860764"/>
            <a:ext cx="5515691" cy="1984304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9EE01810-5F92-7949-82E1-72520911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19" y="5012489"/>
            <a:ext cx="5341694" cy="1680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0A83AC-3234-7941-9EFB-65B63222109C}"/>
              </a:ext>
            </a:extLst>
          </p:cNvPr>
          <p:cNvSpPr txBox="1"/>
          <p:nvPr/>
        </p:nvSpPr>
        <p:spPr>
          <a:xfrm>
            <a:off x="1857337" y="4269791"/>
            <a:ext cx="3038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Convolution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3FBDFB-5999-1A42-848C-F4CB8D9EEE90}"/>
              </a:ext>
            </a:extLst>
          </p:cNvPr>
          <p:cNvSpPr txBox="1"/>
          <p:nvPr/>
        </p:nvSpPr>
        <p:spPr>
          <a:xfrm>
            <a:off x="7498080" y="4240804"/>
            <a:ext cx="4302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ReLu- Activation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52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42240"/>
            <a:ext cx="11285763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 Cont.…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A33A-AC40-044C-933E-2D21462C9D2E}"/>
              </a:ext>
            </a:extLst>
          </p:cNvPr>
          <p:cNvSpPr txBox="1"/>
          <p:nvPr/>
        </p:nvSpPr>
        <p:spPr>
          <a:xfrm>
            <a:off x="647700" y="1666240"/>
            <a:ext cx="110299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 </a:t>
            </a:r>
            <a:r>
              <a:rPr lang="en-GB" sz="2400" dirty="0"/>
              <a:t>Calculation of the convolution output height or length of feature map, Conv</a:t>
            </a:r>
            <a:r>
              <a:rPr lang="en-GB" sz="2400" baseline="-25000" dirty="0"/>
              <a:t>out</a:t>
            </a:r>
            <a:r>
              <a:rPr lang="en-GB" sz="2400" dirty="0"/>
              <a:t> from each convolutional layer of a CNN,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	</a:t>
            </a:r>
          </a:p>
          <a:p>
            <a:r>
              <a:rPr lang="en-GB" sz="2400" dirty="0"/>
              <a:t> </a:t>
            </a:r>
          </a:p>
          <a:p>
            <a:endParaRPr lang="en-GB" sz="2400" dirty="0"/>
          </a:p>
          <a:p>
            <a:r>
              <a:rPr lang="en-GB" sz="2400" dirty="0"/>
              <a:t>where In</a:t>
            </a:r>
            <a:r>
              <a:rPr lang="en-GB" sz="2400" baseline="-25000" dirty="0"/>
              <a:t>h </a:t>
            </a:r>
            <a:r>
              <a:rPr lang="en-GB" sz="2400" dirty="0"/>
              <a:t>is the height or length of the input, p is the padding, F</a:t>
            </a:r>
            <a:r>
              <a:rPr lang="en-GB" sz="2400" baseline="-25000" dirty="0"/>
              <a:t>h </a:t>
            </a:r>
            <a:r>
              <a:rPr lang="en-GB" sz="2400" dirty="0"/>
              <a:t>is the height or length of the filter and s is stride size. </a:t>
            </a:r>
          </a:p>
          <a:p>
            <a:r>
              <a:rPr lang="en-GB" sz="2400" dirty="0"/>
              <a:t> </a:t>
            </a:r>
          </a:p>
          <a:p>
            <a:r>
              <a:rPr lang="en-GB" sz="2400" dirty="0"/>
              <a:t> </a:t>
            </a:r>
          </a:p>
        </p:txBody>
      </p:sp>
      <p:pic>
        <p:nvPicPr>
          <p:cNvPr id="6" name="Picture 5" descr="A picture containing knife&#10;&#10;Description automatically generated">
            <a:extLst>
              <a:ext uri="{FF2B5EF4-FFF2-40B4-BE49-F238E27FC236}">
                <a16:creationId xmlns:a16="http://schemas.microsoft.com/office/drawing/2014/main" id="{7FAB2124-C852-3543-9F27-2AE26E0D3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0" y="2745740"/>
            <a:ext cx="3238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42240"/>
            <a:ext cx="11285763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 Cont.…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A33A-AC40-044C-933E-2D21462C9D2E}"/>
              </a:ext>
            </a:extLst>
          </p:cNvPr>
          <p:cNvSpPr txBox="1"/>
          <p:nvPr/>
        </p:nvSpPr>
        <p:spPr>
          <a:xfrm>
            <a:off x="514350" y="1501448"/>
            <a:ext cx="1102995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 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GB" sz="3200" dirty="0"/>
              <a:t>Pooling Layer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Also known as subsampling layer where the image size from the previous layer is reduced usually in half by keeping the highest value of a particular pixel area.</a:t>
            </a:r>
          </a:p>
        </p:txBody>
      </p:sp>
      <p:pic>
        <p:nvPicPr>
          <p:cNvPr id="5" name="Picture 4" descr="A picture containing clock, object, measure&#10;&#10;Description automatically generated">
            <a:extLst>
              <a:ext uri="{FF2B5EF4-FFF2-40B4-BE49-F238E27FC236}">
                <a16:creationId xmlns:a16="http://schemas.microsoft.com/office/drawing/2014/main" id="{D7E15D35-05E5-0E47-855D-4A68D11C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4672623"/>
            <a:ext cx="6057900" cy="20431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BC1B94-C8BA-294A-8690-0B5615ECA587}"/>
              </a:ext>
            </a:extLst>
          </p:cNvPr>
          <p:cNvSpPr txBox="1"/>
          <p:nvPr/>
        </p:nvSpPr>
        <p:spPr>
          <a:xfrm>
            <a:off x="5337005" y="4960927"/>
            <a:ext cx="258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Max-Pooling </a:t>
            </a:r>
          </a:p>
        </p:txBody>
      </p:sp>
    </p:spTree>
    <p:extLst>
      <p:ext uri="{BB962C8B-B14F-4D97-AF65-F5344CB8AC3E}">
        <p14:creationId xmlns:p14="http://schemas.microsoft.com/office/powerpoint/2010/main" val="245600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D499-BB7C-0B4B-BB85-443A7722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7" y="142240"/>
            <a:ext cx="11285763" cy="15240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Convolutional Neural Network Cont.…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AA33A-AC40-044C-933E-2D21462C9D2E}"/>
              </a:ext>
            </a:extLst>
          </p:cNvPr>
          <p:cNvSpPr txBox="1"/>
          <p:nvPr/>
        </p:nvSpPr>
        <p:spPr>
          <a:xfrm>
            <a:off x="391887" y="1659285"/>
            <a:ext cx="58932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 </a:t>
            </a:r>
            <a:endParaRPr lang="en-GB" sz="3200" dirty="0"/>
          </a:p>
          <a:p>
            <a:pPr marL="342900" indent="-342900" algn="ctr">
              <a:buFont typeface="Wingdings" pitchFamily="2" charset="2"/>
              <a:buChar char="Ø"/>
            </a:pPr>
            <a:r>
              <a:rPr lang="en-GB" sz="3200" dirty="0"/>
              <a:t>Fully Connected Layers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The final decision is made at the end this layer</a:t>
            </a:r>
          </a:p>
          <a:p>
            <a:pPr marL="342900" indent="-342900">
              <a:buFont typeface="Wingdings" pitchFamily="2" charset="2"/>
              <a:buChar char="Ø"/>
            </a:pPr>
            <a:endParaRPr lang="en-GB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GB" sz="2400" dirty="0"/>
              <a:t>The output from the </a:t>
            </a:r>
            <a:r>
              <a:rPr lang="en-GB" sz="2400" i="1" dirty="0"/>
              <a:t>final</a:t>
            </a:r>
            <a:r>
              <a:rPr lang="en-GB" sz="2400" dirty="0"/>
              <a:t> Pooling or Convolutional Layer is flattened and is input to the fully connected layer.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415BCB4-0A59-9D42-822E-004BA579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673" y="2172206"/>
            <a:ext cx="5574255" cy="30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924"/>
      </a:dk2>
      <a:lt2>
        <a:srgbClr val="E2E8E4"/>
      </a:lt2>
      <a:accent1>
        <a:srgbClr val="D739A2"/>
      </a:accent1>
      <a:accent2>
        <a:srgbClr val="C5274E"/>
      </a:accent2>
      <a:accent3>
        <a:srgbClr val="D75439"/>
      </a:accent3>
      <a:accent4>
        <a:srgbClr val="C58427"/>
      </a:accent4>
      <a:accent5>
        <a:srgbClr val="A9A92D"/>
      </a:accent5>
      <a:accent6>
        <a:srgbClr val="76B223"/>
      </a:accent6>
      <a:hlink>
        <a:srgbClr val="319452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1688</Words>
  <Application>Microsoft Macintosh PowerPoint</Application>
  <PresentationFormat>Widescreen</PresentationFormat>
  <Paragraphs>311</Paragraphs>
  <Slides>34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Next LT Pro</vt:lpstr>
      <vt:lpstr>Avenir Next LT Pro Light</vt:lpstr>
      <vt:lpstr>Calibri</vt:lpstr>
      <vt:lpstr>Sitka Subheading</vt:lpstr>
      <vt:lpstr>Times New Roman</vt:lpstr>
      <vt:lpstr>Wingdings</vt:lpstr>
      <vt:lpstr>PebbleVTI</vt:lpstr>
      <vt:lpstr>PowerPoint Presentation</vt:lpstr>
      <vt:lpstr>NepNet: Simple and efficient CNN model for Handwritten Devanagari Character recognition</vt:lpstr>
      <vt:lpstr>Motivation/Problem Definition</vt:lpstr>
      <vt:lpstr>Project’s Aim </vt:lpstr>
      <vt:lpstr>Convolutional Neural Network</vt:lpstr>
      <vt:lpstr>Convolutional Neural Network Cont.…</vt:lpstr>
      <vt:lpstr>Convolutional Neural Network Cont.…</vt:lpstr>
      <vt:lpstr>Convolutional Neural Network Cont.…</vt:lpstr>
      <vt:lpstr>Convolutional Neural Network Cont.…</vt:lpstr>
      <vt:lpstr>Convolutional Neural Network Cont.…</vt:lpstr>
      <vt:lpstr>Previous Works</vt:lpstr>
      <vt:lpstr>Previous Works Cont.…</vt:lpstr>
      <vt:lpstr>PowerPoint Presentation</vt:lpstr>
      <vt:lpstr>PowerPoint Presentation</vt:lpstr>
      <vt:lpstr>PowerPoint Presentation</vt:lpstr>
      <vt:lpstr>NepNet Architecture: Overview</vt:lpstr>
      <vt:lpstr>NepNet Architecture Overview Cont.…</vt:lpstr>
      <vt:lpstr>Dataset </vt:lpstr>
      <vt:lpstr>Data Pre-processing</vt:lpstr>
      <vt:lpstr>Result and Analysis</vt:lpstr>
      <vt:lpstr>Result and Analysis Cont.…</vt:lpstr>
      <vt:lpstr>Result and Analysis Cont.…</vt:lpstr>
      <vt:lpstr>Development of NepNet based Applications</vt:lpstr>
      <vt:lpstr>Development of NepNet based Applications Cont.…</vt:lpstr>
      <vt:lpstr>Development of NepNet based Applications Cont.…</vt:lpstr>
      <vt:lpstr>Development of NepNet based Applications Cont.…</vt:lpstr>
      <vt:lpstr>Evaluation of the Work </vt:lpstr>
      <vt:lpstr>Evaluation of the Work Cont.… </vt:lpstr>
      <vt:lpstr>Further Work</vt:lpstr>
      <vt:lpstr>Legal, Social Ethical Issues and Sustainability</vt:lpstr>
      <vt:lpstr>Legal, Social Ethical Issues and Sustainability Cont.… </vt:lpstr>
      <vt:lpstr>Legal, Social Ethical Issues and Sustainability Cont.… </vt:lpstr>
      <vt:lpstr>PowerPoint Presentation</vt:lpstr>
      <vt:lpstr>Any 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NepNet: Simple and efficient CNN model for Handwritten Devanagari Character recognition</dc:title>
  <dc:creator>Paras Mani Gurung</dc:creator>
  <cp:lastModifiedBy>Paras Mani Gurung</cp:lastModifiedBy>
  <cp:revision>29</cp:revision>
  <dcterms:created xsi:type="dcterms:W3CDTF">2020-09-04T03:01:34Z</dcterms:created>
  <dcterms:modified xsi:type="dcterms:W3CDTF">2020-09-14T15:57:26Z</dcterms:modified>
</cp:coreProperties>
</file>